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>
      <p:cViewPr varScale="1">
        <p:scale>
          <a:sx n="110" d="100"/>
          <a:sy n="110" d="100"/>
        </p:scale>
        <p:origin x="-16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9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092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815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492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79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616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54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69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2055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41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801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01DD4-B97C-4DBB-8758-96D5EA21E6F8}" type="datetimeFigureOut">
              <a:rPr lang="cs-CZ" smtClean="0"/>
              <a:t>14.10.2022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02F63-89EB-4A52-B8BA-8F423321FB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026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z-ryby.cz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mentions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132856"/>
            <a:ext cx="8496944" cy="4392488"/>
          </a:xfrm>
        </p:spPr>
        <p:txBody>
          <a:bodyPr>
            <a:normAutofit/>
          </a:bodyPr>
          <a:lstStyle/>
          <a:p>
            <a:pPr lvl="0" algn="l"/>
            <a:r>
              <a:rPr lang="cs-CZ" sz="2000" dirty="0" smtClean="0">
                <a:solidFill>
                  <a:schemeClr val="tx1"/>
                </a:solidFill>
              </a:rPr>
              <a:t>•</a:t>
            </a:r>
            <a:r>
              <a:rPr lang="en-GB" sz="2000" dirty="0" smtClean="0">
                <a:solidFill>
                  <a:schemeClr val="tx1"/>
                </a:solidFill>
              </a:rPr>
              <a:t>  </a:t>
            </a:r>
            <a:r>
              <a:rPr lang="cs-CZ" sz="2000" b="1" dirty="0" err="1" smtClean="0">
                <a:solidFill>
                  <a:schemeClr val="tx1"/>
                </a:solidFill>
              </a:rPr>
              <a:t>From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>
                <a:solidFill>
                  <a:schemeClr val="tx1"/>
                </a:solidFill>
              </a:rPr>
              <a:t>993, </a:t>
            </a:r>
            <a:r>
              <a:rPr lang="cs-CZ" sz="2000" b="1" dirty="0" err="1">
                <a:solidFill>
                  <a:schemeClr val="tx1"/>
                </a:solidFill>
              </a:rPr>
              <a:t>there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is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first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indirect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record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of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settlement </a:t>
            </a:r>
            <a:r>
              <a:rPr lang="cs-CZ" sz="2000" b="1" dirty="0" err="1">
                <a:solidFill>
                  <a:schemeClr val="tx1"/>
                </a:solidFill>
              </a:rPr>
              <a:t>of</a:t>
            </a:r>
            <a:r>
              <a:rPr lang="cs-CZ" sz="2000" b="1" dirty="0">
                <a:solidFill>
                  <a:schemeClr val="tx1"/>
                </a:solidFill>
              </a:rPr>
              <a:t> "Rybníček„ </a:t>
            </a:r>
            <a:r>
              <a:rPr lang="cs-CZ" sz="2000" b="1" dirty="0" err="1">
                <a:solidFill>
                  <a:schemeClr val="tx1"/>
                </a:solidFill>
              </a:rPr>
              <a:t>near</a:t>
            </a:r>
            <a:r>
              <a:rPr lang="cs-CZ" sz="2000" b="1" dirty="0">
                <a:solidFill>
                  <a:schemeClr val="tx1"/>
                </a:solidFill>
              </a:rPr>
              <a:t> Prague, </a:t>
            </a:r>
            <a:r>
              <a:rPr lang="cs-CZ" sz="2000" b="1" dirty="0" err="1">
                <a:solidFill>
                  <a:schemeClr val="tx1"/>
                </a:solidFill>
              </a:rPr>
              <a:t>today's</a:t>
            </a:r>
            <a:r>
              <a:rPr lang="cs-CZ" sz="2000" b="1" dirty="0">
                <a:solidFill>
                  <a:schemeClr val="tx1"/>
                </a:solidFill>
              </a:rPr>
              <a:t> Prague street "Na rybníčku„ </a:t>
            </a:r>
            <a:r>
              <a:rPr lang="cs-CZ" sz="2000" b="1" dirty="0" err="1">
                <a:solidFill>
                  <a:schemeClr val="tx1"/>
                </a:solidFill>
              </a:rPr>
              <a:t>near</a:t>
            </a:r>
            <a:r>
              <a:rPr lang="cs-CZ" sz="2000" b="1" dirty="0">
                <a:solidFill>
                  <a:schemeClr val="tx1"/>
                </a:solidFill>
              </a:rPr>
              <a:t> Karlovo náměstí</a:t>
            </a:r>
          </a:p>
          <a:p>
            <a:pPr lvl="0"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•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chronicle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of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the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Czechs</a:t>
            </a:r>
            <a:r>
              <a:rPr lang="cs-CZ" sz="2000" dirty="0">
                <a:solidFill>
                  <a:schemeClr val="tx1"/>
                </a:solidFill>
              </a:rPr>
              <a:t>  in 1034, </a:t>
            </a:r>
            <a:r>
              <a:rPr lang="cs-CZ" sz="2000" dirty="0" err="1">
                <a:solidFill>
                  <a:schemeClr val="tx1"/>
                </a:solidFill>
              </a:rPr>
              <a:t>handover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of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the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pond</a:t>
            </a:r>
            <a:r>
              <a:rPr lang="cs-CZ" sz="2000" dirty="0">
                <a:solidFill>
                  <a:schemeClr val="tx1"/>
                </a:solidFill>
              </a:rPr>
              <a:t> to </a:t>
            </a:r>
            <a:r>
              <a:rPr lang="cs-CZ" sz="2000" dirty="0" err="1">
                <a:solidFill>
                  <a:schemeClr val="tx1"/>
                </a:solidFill>
              </a:rPr>
              <a:t>the</a:t>
            </a:r>
            <a:r>
              <a:rPr lang="cs-CZ" sz="2000" dirty="0">
                <a:solidFill>
                  <a:schemeClr val="tx1"/>
                </a:solidFill>
              </a:rPr>
              <a:t> Sázava Monastery</a:t>
            </a:r>
          </a:p>
          <a:p>
            <a:pPr lvl="0"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•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Founding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document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of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the</a:t>
            </a:r>
            <a:r>
              <a:rPr lang="cs-CZ" sz="2000" dirty="0">
                <a:solidFill>
                  <a:schemeClr val="tx1"/>
                </a:solidFill>
              </a:rPr>
              <a:t> Kladruby Monastery in 1115</a:t>
            </a:r>
          </a:p>
          <a:p>
            <a:pPr lvl="0"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•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Foundation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>
                <a:solidFill>
                  <a:schemeClr val="tx1"/>
                </a:solidFill>
              </a:rPr>
              <a:t>charter </a:t>
            </a:r>
            <a:r>
              <a:rPr lang="cs-CZ" sz="2000" dirty="0" err="1">
                <a:solidFill>
                  <a:schemeClr val="tx1"/>
                </a:solidFill>
              </a:rPr>
              <a:t>of</a:t>
            </a:r>
            <a:r>
              <a:rPr lang="cs-CZ" sz="2000" dirty="0">
                <a:solidFill>
                  <a:schemeClr val="tx1"/>
                </a:solidFill>
              </a:rPr>
              <a:t> Přemysl Otakar II. In 1227, </a:t>
            </a:r>
            <a:r>
              <a:rPr lang="cs-CZ" sz="2000" dirty="0" err="1">
                <a:solidFill>
                  <a:schemeClr val="tx1"/>
                </a:solidFill>
              </a:rPr>
              <a:t>permits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the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construction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of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err="1">
                <a:solidFill>
                  <a:schemeClr val="tx1"/>
                </a:solidFill>
              </a:rPr>
              <a:t>ponds</a:t>
            </a:r>
            <a:endParaRPr lang="cs-CZ" sz="2000" dirty="0">
              <a:solidFill>
                <a:schemeClr val="tx1"/>
              </a:solidFill>
            </a:endParaRPr>
          </a:p>
          <a:p>
            <a:pPr lvl="0"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•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cs-CZ" sz="2000" b="1" dirty="0" smtClean="0">
                <a:solidFill>
                  <a:schemeClr val="tx1"/>
                </a:solidFill>
              </a:rPr>
              <a:t>At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end </a:t>
            </a:r>
            <a:r>
              <a:rPr lang="cs-CZ" sz="2000" b="1" dirty="0" err="1">
                <a:solidFill>
                  <a:schemeClr val="tx1"/>
                </a:solidFill>
              </a:rPr>
              <a:t>of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13th </a:t>
            </a:r>
            <a:r>
              <a:rPr lang="cs-CZ" sz="2000" b="1" dirty="0" err="1">
                <a:solidFill>
                  <a:schemeClr val="tx1"/>
                </a:solidFill>
              </a:rPr>
              <a:t>century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there</a:t>
            </a:r>
            <a:r>
              <a:rPr lang="cs-CZ" sz="2000" b="1" dirty="0">
                <a:solidFill>
                  <a:schemeClr val="tx1"/>
                </a:solidFill>
              </a:rPr>
              <a:t> are </a:t>
            </a:r>
            <a:r>
              <a:rPr lang="cs-CZ" sz="2000" b="1" dirty="0" err="1">
                <a:solidFill>
                  <a:schemeClr val="tx1"/>
                </a:solidFill>
              </a:rPr>
              <a:t>about</a:t>
            </a:r>
            <a:r>
              <a:rPr lang="cs-CZ" sz="2000" b="1" dirty="0">
                <a:solidFill>
                  <a:schemeClr val="tx1"/>
                </a:solidFill>
              </a:rPr>
              <a:t> 10,000 ha </a:t>
            </a:r>
            <a:r>
              <a:rPr lang="cs-CZ" sz="2000" b="1" dirty="0" err="1">
                <a:solidFill>
                  <a:schemeClr val="tx1"/>
                </a:solidFill>
              </a:rPr>
              <a:t>of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pond</a:t>
            </a:r>
            <a:r>
              <a:rPr lang="cs-CZ" sz="2000" b="1" dirty="0">
                <a:solidFill>
                  <a:schemeClr val="tx1"/>
                </a:solidFill>
              </a:rPr>
              <a:t> area </a:t>
            </a:r>
            <a:r>
              <a:rPr lang="cs-CZ" sz="2000" b="1" dirty="0" err="1">
                <a:solidFill>
                  <a:schemeClr val="tx1"/>
                </a:solidFill>
              </a:rPr>
              <a:t>with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an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average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annual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production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of</a:t>
            </a:r>
            <a:r>
              <a:rPr lang="cs-CZ" sz="2000" b="1" dirty="0">
                <a:solidFill>
                  <a:schemeClr val="tx1"/>
                </a:solidFill>
              </a:rPr>
              <a:t> 20-30 kg/ha.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fish</a:t>
            </a:r>
            <a:r>
              <a:rPr lang="cs-CZ" sz="2000" b="1" dirty="0">
                <a:solidFill>
                  <a:schemeClr val="tx1"/>
                </a:solidFill>
              </a:rPr>
              <a:t> are </a:t>
            </a:r>
            <a:r>
              <a:rPr lang="cs-CZ" sz="2000" b="1" dirty="0" err="1">
                <a:solidFill>
                  <a:schemeClr val="tx1"/>
                </a:solidFill>
              </a:rPr>
              <a:t>bred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using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cumulative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method</a:t>
            </a:r>
            <a:r>
              <a:rPr lang="cs-CZ" sz="2000" b="1" dirty="0">
                <a:solidFill>
                  <a:schemeClr val="tx1"/>
                </a:solidFill>
              </a:rPr>
              <a:t>, </a:t>
            </a:r>
            <a:r>
              <a:rPr lang="cs-CZ" sz="2000" b="1" dirty="0" err="1">
                <a:solidFill>
                  <a:schemeClr val="tx1"/>
                </a:solidFill>
              </a:rPr>
              <a:t>i.e</a:t>
            </a:r>
            <a:r>
              <a:rPr lang="cs-CZ" sz="2000" b="1" dirty="0">
                <a:solidFill>
                  <a:schemeClr val="tx1"/>
                </a:solidFill>
              </a:rPr>
              <a:t>. </a:t>
            </a:r>
            <a:r>
              <a:rPr lang="cs-CZ" sz="2000" b="1" dirty="0" err="1">
                <a:solidFill>
                  <a:schemeClr val="tx1"/>
                </a:solidFill>
              </a:rPr>
              <a:t>all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categories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together</a:t>
            </a:r>
            <a:r>
              <a:rPr lang="cs-CZ" sz="2000" b="1" dirty="0">
                <a:solidFill>
                  <a:schemeClr val="tx1"/>
                </a:solidFill>
              </a:rPr>
              <a:t>, </a:t>
            </a:r>
            <a:r>
              <a:rPr lang="cs-CZ" sz="2000" b="1" dirty="0" err="1">
                <a:solidFill>
                  <a:schemeClr val="tx1"/>
                </a:solidFill>
              </a:rPr>
              <a:t>they</a:t>
            </a:r>
            <a:r>
              <a:rPr lang="cs-CZ" sz="2000" b="1" dirty="0">
                <a:solidFill>
                  <a:schemeClr val="tx1"/>
                </a:solidFill>
              </a:rPr>
              <a:t> are </a:t>
            </a:r>
            <a:r>
              <a:rPr lang="cs-CZ" sz="2000" b="1" dirty="0" err="1">
                <a:solidFill>
                  <a:schemeClr val="tx1"/>
                </a:solidFill>
              </a:rPr>
              <a:t>caught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once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every</a:t>
            </a:r>
            <a:r>
              <a:rPr lang="cs-CZ" sz="2000" b="1" dirty="0">
                <a:solidFill>
                  <a:schemeClr val="tx1"/>
                </a:solidFill>
              </a:rPr>
              <a:t> 5-6 </a:t>
            </a:r>
            <a:r>
              <a:rPr lang="cs-CZ" sz="2000" b="1" dirty="0" err="1">
                <a:solidFill>
                  <a:schemeClr val="tx1"/>
                </a:solidFill>
              </a:rPr>
              <a:t>years</a:t>
            </a:r>
            <a:r>
              <a:rPr lang="cs-CZ" sz="2000" b="1" dirty="0">
                <a:solidFill>
                  <a:schemeClr val="tx1"/>
                </a:solidFill>
              </a:rPr>
              <a:t>. </a:t>
            </a:r>
            <a:r>
              <a:rPr lang="cs-CZ" sz="2000" b="1" dirty="0" err="1">
                <a:solidFill>
                  <a:schemeClr val="tx1"/>
                </a:solidFill>
              </a:rPr>
              <a:t>Fish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production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is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consumed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around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ponds</a:t>
            </a:r>
            <a:r>
              <a:rPr lang="cs-CZ" sz="2000" b="1" dirty="0">
                <a:solidFill>
                  <a:schemeClr val="tx1"/>
                </a:solidFill>
              </a:rPr>
              <a:t> and </a:t>
            </a:r>
            <a:r>
              <a:rPr lang="cs-CZ" sz="2000" b="1" dirty="0" err="1">
                <a:solidFill>
                  <a:schemeClr val="tx1"/>
                </a:solidFill>
              </a:rPr>
              <a:t>monasteries</a:t>
            </a:r>
            <a:r>
              <a:rPr lang="cs-CZ" sz="2000" b="1" dirty="0">
                <a:solidFill>
                  <a:schemeClr val="tx1"/>
                </a:solidFill>
              </a:rPr>
              <a:t>, </a:t>
            </a:r>
            <a:r>
              <a:rPr lang="cs-CZ" sz="2000" b="1" dirty="0" err="1">
                <a:solidFill>
                  <a:schemeClr val="tx1"/>
                </a:solidFill>
              </a:rPr>
              <a:t>with</a:t>
            </a:r>
            <a:r>
              <a:rPr lang="cs-CZ" sz="2000" b="1" dirty="0">
                <a:solidFill>
                  <a:schemeClr val="tx1"/>
                </a:solidFill>
              </a:rPr>
              <a:t> limited sales to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 </a:t>
            </a:r>
            <a:r>
              <a:rPr lang="cs-CZ" sz="2000" b="1" dirty="0" err="1">
                <a:solidFill>
                  <a:schemeClr val="tx1"/>
                </a:solidFill>
              </a:rPr>
              <a:t>cities</a:t>
            </a:r>
            <a:r>
              <a:rPr lang="cs-CZ" sz="2000" b="1" dirty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cs-CZ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3684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/>
              <a:t>.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flourishing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farming</a:t>
            </a:r>
            <a:r>
              <a:rPr lang="cs-CZ" dirty="0"/>
              <a:t> in Bohemia and Moravia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Charles IV. </a:t>
            </a:r>
            <a:r>
              <a:rPr lang="cs-CZ" dirty="0" smtClean="0"/>
              <a:t> </a:t>
            </a:r>
            <a:r>
              <a:rPr lang="cs-CZ" dirty="0" err="1"/>
              <a:t>supported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Czech </a:t>
            </a:r>
            <a:r>
              <a:rPr lang="cs-CZ" dirty="0" err="1"/>
              <a:t>land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flourishing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endParaRPr lang="cs-CZ" dirty="0"/>
          </a:p>
          <a:p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middle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14th </a:t>
            </a:r>
            <a:r>
              <a:rPr lang="cs-CZ" dirty="0" err="1"/>
              <a:t>century</a:t>
            </a:r>
            <a:r>
              <a:rPr lang="cs-CZ" dirty="0"/>
              <a:t> </a:t>
            </a:r>
            <a:r>
              <a:rPr lang="cs-CZ" dirty="0" err="1"/>
              <a:t>information</a:t>
            </a:r>
            <a:r>
              <a:rPr lang="cs-CZ" dirty="0"/>
              <a:t> </a:t>
            </a:r>
            <a:r>
              <a:rPr lang="cs-CZ" dirty="0" err="1"/>
              <a:t>about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formation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increasing</a:t>
            </a:r>
            <a:r>
              <a:rPr lang="cs-CZ" dirty="0"/>
              <a:t>. </a:t>
            </a:r>
            <a:r>
              <a:rPr lang="cs-CZ" dirty="0" err="1"/>
              <a:t>The</a:t>
            </a:r>
            <a:r>
              <a:rPr lang="cs-CZ" dirty="0"/>
              <a:t> nobility and </a:t>
            </a:r>
            <a:r>
              <a:rPr lang="cs-CZ" dirty="0" err="1"/>
              <a:t>cities</a:t>
            </a:r>
            <a:r>
              <a:rPr lang="cs-CZ" dirty="0"/>
              <a:t> (</a:t>
            </a:r>
            <a:r>
              <a:rPr lang="cs-CZ" dirty="0" err="1"/>
              <a:t>royal</a:t>
            </a:r>
            <a:r>
              <a:rPr lang="cs-CZ" dirty="0"/>
              <a:t>) </a:t>
            </a:r>
            <a:r>
              <a:rPr lang="cs-CZ" dirty="0" err="1"/>
              <a:t>begin</a:t>
            </a:r>
            <a:r>
              <a:rPr lang="cs-CZ" dirty="0"/>
              <a:t> to </a:t>
            </a:r>
            <a:r>
              <a:rPr lang="cs-CZ" dirty="0" err="1"/>
              <a:t>get</a:t>
            </a:r>
            <a:r>
              <a:rPr lang="cs-CZ" dirty="0"/>
              <a:t> </a:t>
            </a:r>
            <a:r>
              <a:rPr lang="cs-CZ" dirty="0" err="1"/>
              <a:t>involved</a:t>
            </a:r>
            <a:r>
              <a:rPr lang="cs-CZ" dirty="0"/>
              <a:t> in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. </a:t>
            </a:r>
            <a:r>
              <a:rPr lang="cs-CZ" dirty="0" err="1"/>
              <a:t>A</a:t>
            </a:r>
            <a:r>
              <a:rPr lang="cs-CZ" dirty="0" err="1" smtClean="0"/>
              <a:t>round</a:t>
            </a:r>
            <a:r>
              <a:rPr lang="cs-CZ" dirty="0" smtClean="0"/>
              <a:t> </a:t>
            </a:r>
            <a:r>
              <a:rPr lang="cs-CZ" dirty="0"/>
              <a:t>1380, </a:t>
            </a:r>
            <a:r>
              <a:rPr lang="cs-CZ" dirty="0" err="1"/>
              <a:t>there</a:t>
            </a:r>
            <a:r>
              <a:rPr lang="cs-CZ" dirty="0"/>
              <a:t> are </a:t>
            </a:r>
            <a:r>
              <a:rPr lang="cs-CZ" dirty="0" err="1"/>
              <a:t>already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75,000 ha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.</a:t>
            </a:r>
          </a:p>
          <a:p>
            <a:r>
              <a:rPr lang="cs-CZ" dirty="0" smtClean="0"/>
              <a:t>2nd </a:t>
            </a:r>
            <a:r>
              <a:rPr lang="cs-CZ" dirty="0" err="1"/>
              <a:t>half</a:t>
            </a:r>
            <a:r>
              <a:rPr lang="cs-CZ" dirty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14th </a:t>
            </a:r>
            <a:r>
              <a:rPr lang="cs-CZ" dirty="0" err="1" smtClean="0"/>
              <a:t>century</a:t>
            </a:r>
            <a:r>
              <a:rPr lang="cs-CZ" dirty="0" smtClean="0"/>
              <a:t>  </a:t>
            </a:r>
            <a:r>
              <a:rPr lang="cs-CZ" dirty="0" smtClean="0"/>
              <a:t>– ´Velký </a:t>
            </a:r>
            <a:r>
              <a:rPr lang="cs-CZ" dirty="0"/>
              <a:t>pod </a:t>
            </a:r>
            <a:r>
              <a:rPr lang="cs-CZ" dirty="0" smtClean="0"/>
              <a:t>Bezdězem´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built</a:t>
            </a:r>
            <a:r>
              <a:rPr lang="cs-CZ" dirty="0" smtClean="0"/>
              <a:t>, </a:t>
            </a:r>
            <a:r>
              <a:rPr lang="cs-CZ" dirty="0" err="1" smtClean="0"/>
              <a:t>today's</a:t>
            </a:r>
            <a:r>
              <a:rPr lang="cs-CZ" dirty="0" smtClean="0"/>
              <a:t> </a:t>
            </a:r>
            <a:r>
              <a:rPr lang="cs-CZ" dirty="0" err="1" smtClean="0"/>
              <a:t>Lake</a:t>
            </a:r>
            <a:r>
              <a:rPr lang="cs-CZ" dirty="0" smtClean="0"/>
              <a:t> Mácha</a:t>
            </a:r>
            <a:endParaRPr lang="cs-CZ" dirty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Hussite</a:t>
            </a:r>
            <a:r>
              <a:rPr lang="cs-CZ" dirty="0"/>
              <a:t> </a:t>
            </a:r>
            <a:r>
              <a:rPr lang="cs-CZ" dirty="0" err="1"/>
              <a:t>Wars</a:t>
            </a:r>
            <a:r>
              <a:rPr lang="cs-CZ" dirty="0"/>
              <a:t> </a:t>
            </a:r>
            <a:r>
              <a:rPr lang="cs-CZ" dirty="0" err="1"/>
              <a:t>put</a:t>
            </a:r>
            <a:r>
              <a:rPr lang="cs-CZ" dirty="0"/>
              <a:t> a stop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flourishment</a:t>
            </a:r>
            <a:r>
              <a:rPr lang="cs-CZ" dirty="0"/>
              <a:t> 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farming</a:t>
            </a:r>
            <a:endParaRPr lang="cs-CZ" dirty="0"/>
          </a:p>
          <a:p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religious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battles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in </a:t>
            </a:r>
            <a:r>
              <a:rPr lang="cs-CZ" dirty="0" err="1">
                <a:solidFill>
                  <a:srgbClr val="FF0000"/>
                </a:solidFill>
              </a:rPr>
              <a:t>the</a:t>
            </a:r>
            <a:r>
              <a:rPr lang="cs-CZ" dirty="0">
                <a:solidFill>
                  <a:srgbClr val="FF0000"/>
                </a:solidFill>
              </a:rPr>
              <a:t> country </a:t>
            </a:r>
            <a:r>
              <a:rPr lang="cs-CZ" dirty="0" err="1" smtClean="0">
                <a:solidFill>
                  <a:srgbClr val="FF0000"/>
                </a:solidFill>
              </a:rPr>
              <a:t>definitely</a:t>
            </a:r>
            <a:r>
              <a:rPr lang="cs-CZ" dirty="0" smtClean="0">
                <a:solidFill>
                  <a:srgbClr val="FF0000"/>
                </a:solidFill>
              </a:rPr>
              <a:t> end  </a:t>
            </a:r>
            <a:r>
              <a:rPr lang="cs-CZ" dirty="0" err="1">
                <a:solidFill>
                  <a:srgbClr val="FF0000"/>
                </a:solidFill>
              </a:rPr>
              <a:t>with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the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Kutná Hora </a:t>
            </a:r>
            <a:r>
              <a:rPr lang="cs-CZ" dirty="0" err="1">
                <a:solidFill>
                  <a:srgbClr val="FF0000"/>
                </a:solidFill>
              </a:rPr>
              <a:t>religious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peace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1485, </a:t>
            </a:r>
            <a:r>
              <a:rPr lang="cs-CZ" dirty="0" err="1">
                <a:solidFill>
                  <a:srgbClr val="FF0000"/>
                </a:solidFill>
              </a:rPr>
              <a:t>followed</a:t>
            </a:r>
            <a:r>
              <a:rPr lang="cs-CZ" dirty="0">
                <a:solidFill>
                  <a:srgbClr val="FF0000"/>
                </a:solidFill>
              </a:rPr>
              <a:t> by </a:t>
            </a:r>
            <a:r>
              <a:rPr lang="cs-CZ" dirty="0" err="1">
                <a:solidFill>
                  <a:srgbClr val="FF0000"/>
                </a:solidFill>
              </a:rPr>
              <a:t>the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golden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age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fish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farming</a:t>
            </a:r>
            <a:r>
              <a:rPr lang="cs-CZ" dirty="0">
                <a:solidFill>
                  <a:srgbClr val="FF0000"/>
                </a:solidFill>
              </a:rPr>
              <a:t> in Bohemia</a:t>
            </a:r>
          </a:p>
          <a:p>
            <a:r>
              <a:rPr lang="cs-CZ" dirty="0" err="1" smtClean="0"/>
              <a:t>turn</a:t>
            </a:r>
            <a:r>
              <a:rPr lang="cs-CZ" dirty="0" smtClean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15th-16th </a:t>
            </a:r>
            <a:r>
              <a:rPr lang="cs-CZ" dirty="0" err="1"/>
              <a:t>centuries</a:t>
            </a:r>
            <a:r>
              <a:rPr lang="cs-CZ" dirty="0"/>
              <a:t> - 78,000 </a:t>
            </a:r>
            <a:r>
              <a:rPr lang="cs-CZ" dirty="0" err="1"/>
              <a:t>ponds</a:t>
            </a:r>
            <a:r>
              <a:rPr lang="cs-CZ" dirty="0"/>
              <a:t>, 180,000ha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8937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William </a:t>
            </a:r>
            <a:r>
              <a:rPr lang="cs-CZ" dirty="0" err="1"/>
              <a:t>of</a:t>
            </a:r>
            <a:r>
              <a:rPr lang="cs-CZ" dirty="0"/>
              <a:t> Pernštejn (</a:t>
            </a:r>
            <a:r>
              <a:rPr lang="cs-CZ" dirty="0" smtClean="0"/>
              <a:t>1435-1521)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7896" y="1600200"/>
            <a:ext cx="4828904" cy="4525963"/>
          </a:xfrm>
        </p:spPr>
        <p:txBody>
          <a:bodyPr>
            <a:normAutofit fontScale="77500" lnSpcReduction="20000"/>
          </a:bodyPr>
          <a:lstStyle/>
          <a:p>
            <a:r>
              <a:rPr lang="cs-CZ" dirty="0" err="1" smtClean="0"/>
              <a:t>founded</a:t>
            </a:r>
            <a:r>
              <a:rPr lang="cs-CZ" dirty="0" smtClean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fishpond</a:t>
            </a:r>
            <a:r>
              <a:rPr lang="cs-CZ" dirty="0"/>
              <a:t> </a:t>
            </a:r>
            <a:r>
              <a:rPr lang="cs-CZ" dirty="0" err="1"/>
              <a:t>register</a:t>
            </a:r>
            <a:r>
              <a:rPr lang="cs-CZ" dirty="0"/>
              <a:t>, </a:t>
            </a:r>
            <a:r>
              <a:rPr lang="cs-CZ" dirty="0" err="1"/>
              <a:t>built</a:t>
            </a:r>
            <a:r>
              <a:rPr lang="cs-CZ" dirty="0"/>
              <a:t> </a:t>
            </a:r>
            <a:r>
              <a:rPr lang="cs-CZ" dirty="0" err="1"/>
              <a:t>fishponds</a:t>
            </a:r>
            <a:r>
              <a:rPr lang="cs-CZ" dirty="0"/>
              <a:t> in Moravia and Hluboká nad </a:t>
            </a:r>
            <a:r>
              <a:rPr lang="cs-CZ" dirty="0" smtClean="0"/>
              <a:t>Vltavou and </a:t>
            </a:r>
            <a:r>
              <a:rPr lang="cs-CZ" dirty="0"/>
              <a:t>215 </a:t>
            </a:r>
            <a:r>
              <a:rPr lang="cs-CZ" dirty="0" err="1"/>
              <a:t>fishponds</a:t>
            </a:r>
            <a:r>
              <a:rPr lang="cs-CZ" dirty="0"/>
              <a:t> in Pardubice  </a:t>
            </a:r>
          </a:p>
          <a:p>
            <a:r>
              <a:rPr lang="cs-CZ" dirty="0" smtClean="0"/>
              <a:t> </a:t>
            </a:r>
            <a:r>
              <a:rPr lang="cs-CZ" dirty="0"/>
              <a:t>He </a:t>
            </a:r>
            <a:r>
              <a:rPr lang="cs-CZ" dirty="0" err="1"/>
              <a:t>laid</a:t>
            </a:r>
            <a:r>
              <a:rPr lang="cs-CZ" dirty="0"/>
              <a:t> </a:t>
            </a:r>
            <a:r>
              <a:rPr lang="cs-CZ" dirty="0" err="1"/>
              <a:t>out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smtClean="0"/>
              <a:t>35Km long </a:t>
            </a:r>
            <a:r>
              <a:rPr lang="cs-CZ" dirty="0"/>
              <a:t>Opatovická stoka  - </a:t>
            </a:r>
            <a:r>
              <a:rPr lang="cs-CZ" dirty="0" err="1"/>
              <a:t>water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Elbe</a:t>
            </a:r>
          </a:p>
          <a:p>
            <a:r>
              <a:rPr lang="cs-CZ" dirty="0" smtClean="0"/>
              <a:t>His </a:t>
            </a:r>
            <a:r>
              <a:rPr lang="cs-CZ" dirty="0"/>
              <a:t>son Vojtěch </a:t>
            </a:r>
            <a:r>
              <a:rPr lang="cs-CZ" dirty="0" err="1"/>
              <a:t>wrote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instructions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breeding</a:t>
            </a:r>
            <a:endParaRPr lang="cs-CZ" dirty="0"/>
          </a:p>
          <a:p>
            <a:r>
              <a:rPr lang="cs-CZ" dirty="0" smtClean="0"/>
              <a:t>Vilém </a:t>
            </a:r>
            <a:r>
              <a:rPr lang="cs-CZ" dirty="0" err="1"/>
              <a:t>got</a:t>
            </a:r>
            <a:r>
              <a:rPr lang="cs-CZ" dirty="0"/>
              <a:t> </a:t>
            </a:r>
            <a:r>
              <a:rPr lang="cs-CZ" dirty="0" err="1"/>
              <a:t>rich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farming</a:t>
            </a:r>
            <a:endParaRPr lang="cs-CZ" dirty="0"/>
          </a:p>
          <a:p>
            <a:r>
              <a:rPr lang="cs-CZ" dirty="0" smtClean="0"/>
              <a:t>His </a:t>
            </a:r>
            <a:r>
              <a:rPr lang="cs-CZ" dirty="0" err="1"/>
              <a:t>earnings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70%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sale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endParaRPr lang="cs-CZ" dirty="0"/>
          </a:p>
        </p:txBody>
      </p:sp>
      <p:pic>
        <p:nvPicPr>
          <p:cNvPr id="4" name="Picture 2" descr="https://epochaplus.cz/wp-content/uploads/2020/05/vilem_z_pernstejna_15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22" y="1619794"/>
            <a:ext cx="3659574" cy="405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166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Štěpánek Netolický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(1460–1539)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11960" y="1600200"/>
            <a:ext cx="447484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He </a:t>
            </a:r>
            <a:r>
              <a:rPr lang="cs-CZ" dirty="0" err="1"/>
              <a:t>built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smtClean="0"/>
              <a:t>Opatovický</a:t>
            </a:r>
            <a:r>
              <a:rPr lang="cs-CZ" dirty="0"/>
              <a:t>, Horusický, </a:t>
            </a:r>
            <a:r>
              <a:rPr lang="cs-CZ" dirty="0" err="1"/>
              <a:t>Kaňov</a:t>
            </a:r>
            <a:r>
              <a:rPr lang="cs-CZ" dirty="0"/>
              <a:t>, </a:t>
            </a:r>
            <a:r>
              <a:rPr lang="cs-CZ" dirty="0" err="1"/>
              <a:t>Žabov</a:t>
            </a:r>
            <a:endParaRPr lang="cs-CZ" dirty="0"/>
          </a:p>
          <a:p>
            <a:r>
              <a:rPr lang="cs-CZ" dirty="0" err="1" smtClean="0"/>
              <a:t>Built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Zlata stoka 48 km long </a:t>
            </a:r>
            <a:r>
              <a:rPr lang="cs-CZ" dirty="0"/>
              <a:t>(</a:t>
            </a:r>
            <a:r>
              <a:rPr lang="cs-CZ" dirty="0" err="1"/>
              <a:t>feeds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entire</a:t>
            </a:r>
            <a:r>
              <a:rPr lang="cs-CZ" dirty="0"/>
              <a:t> Třeboň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)</a:t>
            </a:r>
          </a:p>
          <a:p>
            <a:r>
              <a:rPr lang="cs-CZ" dirty="0" smtClean="0"/>
              <a:t>He </a:t>
            </a:r>
            <a:r>
              <a:rPr lang="cs-CZ" dirty="0" err="1"/>
              <a:t>built</a:t>
            </a:r>
            <a:r>
              <a:rPr lang="cs-CZ" dirty="0"/>
              <a:t> 9 </a:t>
            </a:r>
            <a:r>
              <a:rPr lang="cs-CZ" dirty="0" err="1"/>
              <a:t>large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and 37 </a:t>
            </a:r>
            <a:r>
              <a:rPr lang="cs-CZ" dirty="0" err="1"/>
              <a:t>smaller</a:t>
            </a:r>
            <a:r>
              <a:rPr lang="cs-CZ" dirty="0"/>
              <a:t> </a:t>
            </a:r>
            <a:r>
              <a:rPr lang="cs-CZ" dirty="0" err="1"/>
              <a:t>ones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He </a:t>
            </a:r>
            <a:r>
              <a:rPr lang="cs-CZ" dirty="0" err="1"/>
              <a:t>preferred</a:t>
            </a:r>
            <a:r>
              <a:rPr lang="cs-CZ" dirty="0"/>
              <a:t> to </a:t>
            </a:r>
            <a:r>
              <a:rPr lang="cs-CZ" dirty="0" err="1"/>
              <a:t>build</a:t>
            </a:r>
            <a:r>
              <a:rPr lang="cs-CZ" dirty="0"/>
              <a:t> </a:t>
            </a:r>
            <a:r>
              <a:rPr lang="cs-CZ" dirty="0" err="1"/>
              <a:t>shallower</a:t>
            </a:r>
            <a:r>
              <a:rPr lang="cs-CZ" dirty="0"/>
              <a:t> and </a:t>
            </a:r>
            <a:r>
              <a:rPr lang="cs-CZ" dirty="0" err="1"/>
              <a:t>nutritious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suitable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breeding</a:t>
            </a:r>
            <a:r>
              <a:rPr lang="cs-CZ" dirty="0"/>
              <a:t> </a:t>
            </a:r>
            <a:r>
              <a:rPr lang="cs-CZ" dirty="0" err="1"/>
              <a:t>carp</a:t>
            </a:r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 smtClean="0"/>
              <a:t>freed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/>
              <a:t>serfdom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South</a:t>
            </a:r>
            <a:r>
              <a:rPr lang="cs-CZ" dirty="0"/>
              <a:t> Bohemia</a:t>
            </a:r>
          </a:p>
          <a:p>
            <a:endParaRPr lang="cs-CZ" dirty="0"/>
          </a:p>
        </p:txBody>
      </p:sp>
      <p:pic>
        <p:nvPicPr>
          <p:cNvPr id="4" name="Picture 2" descr="https://epochaplus.cz/wp-content/uploads/2020/05/596d21f7448c789a8dd647e01fdb6a9812ca11c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1" y="1874620"/>
            <a:ext cx="3617969" cy="463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050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A </a:t>
            </a:r>
            <a:r>
              <a:rPr lang="cs-CZ" dirty="0" err="1"/>
              <a:t>revolution</a:t>
            </a:r>
            <a:r>
              <a:rPr lang="cs-CZ" dirty="0"/>
              <a:t> in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breeding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 </a:t>
            </a:r>
            <a:r>
              <a:rPr lang="cs-CZ" b="1" dirty="0"/>
              <a:t>In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 smtClean="0"/>
              <a:t>middle</a:t>
            </a:r>
            <a:r>
              <a:rPr lang="cs-CZ" b="1" dirty="0" smtClean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15th </a:t>
            </a:r>
            <a:r>
              <a:rPr lang="cs-CZ" b="1" dirty="0" err="1"/>
              <a:t>century</a:t>
            </a:r>
            <a:r>
              <a:rPr lang="cs-CZ" b="1" dirty="0"/>
              <a:t>, </a:t>
            </a:r>
            <a:r>
              <a:rPr lang="cs-CZ" b="1" dirty="0" err="1"/>
              <a:t>individual</a:t>
            </a:r>
            <a:r>
              <a:rPr lang="cs-CZ" b="1" dirty="0"/>
              <a:t> </a:t>
            </a:r>
            <a:r>
              <a:rPr lang="cs-CZ" b="1" dirty="0" err="1"/>
              <a:t>categories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carp</a:t>
            </a:r>
            <a:r>
              <a:rPr lang="cs-CZ" b="1" dirty="0"/>
              <a:t> </a:t>
            </a:r>
            <a:r>
              <a:rPr lang="cs-CZ" b="1" dirty="0" err="1"/>
              <a:t>were</a:t>
            </a:r>
            <a:r>
              <a:rPr lang="cs-CZ" b="1" dirty="0"/>
              <a:t> </a:t>
            </a:r>
            <a:r>
              <a:rPr lang="cs-CZ" b="1" dirty="0" err="1"/>
              <a:t>separated</a:t>
            </a:r>
            <a:r>
              <a:rPr lang="cs-CZ" b="1" dirty="0"/>
              <a:t> </a:t>
            </a:r>
            <a:r>
              <a:rPr lang="cs-CZ" b="1" dirty="0" err="1"/>
              <a:t>according</a:t>
            </a:r>
            <a:r>
              <a:rPr lang="cs-CZ" b="1" dirty="0"/>
              <a:t> to </a:t>
            </a:r>
            <a:r>
              <a:rPr lang="cs-CZ" b="1" dirty="0" err="1"/>
              <a:t>age</a:t>
            </a:r>
            <a:endParaRPr lang="cs-CZ" b="1" dirty="0"/>
          </a:p>
          <a:p>
            <a:r>
              <a:rPr lang="cs-CZ" b="1" dirty="0" err="1" smtClean="0"/>
              <a:t>Division</a:t>
            </a:r>
            <a:r>
              <a:rPr lang="cs-CZ" b="1" dirty="0" smtClean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ponds</a:t>
            </a:r>
            <a:r>
              <a:rPr lang="cs-CZ" b="1" dirty="0"/>
              <a:t>:</a:t>
            </a:r>
          </a:p>
          <a:p>
            <a:r>
              <a:rPr lang="cs-CZ" dirty="0" smtClean="0"/>
              <a:t> </a:t>
            </a:r>
            <a:r>
              <a:rPr lang="cs-CZ" b="1" dirty="0" err="1"/>
              <a:t>Trdelní</a:t>
            </a:r>
            <a:r>
              <a:rPr lang="cs-CZ" dirty="0"/>
              <a:t> (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spawning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)</a:t>
            </a:r>
          </a:p>
          <a:p>
            <a:r>
              <a:rPr lang="cs-CZ" dirty="0" smtClean="0"/>
              <a:t>  </a:t>
            </a:r>
            <a:r>
              <a:rPr lang="cs-CZ" b="1" dirty="0" err="1" smtClean="0"/>
              <a:t>fry</a:t>
            </a:r>
            <a:r>
              <a:rPr lang="cs-CZ" dirty="0" smtClean="0"/>
              <a:t> (</a:t>
            </a:r>
            <a:r>
              <a:rPr lang="cs-CZ" dirty="0" err="1" smtClean="0"/>
              <a:t>fry</a:t>
            </a:r>
            <a:r>
              <a:rPr lang="cs-CZ" dirty="0" smtClean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/>
              <a:t>carp</a:t>
            </a:r>
            <a:r>
              <a:rPr lang="cs-CZ" dirty="0"/>
              <a:t>)</a:t>
            </a:r>
          </a:p>
          <a:p>
            <a:r>
              <a:rPr lang="cs-CZ" dirty="0" smtClean="0"/>
              <a:t>  </a:t>
            </a:r>
            <a:r>
              <a:rPr lang="cs-CZ" b="1" dirty="0" err="1"/>
              <a:t>growth</a:t>
            </a:r>
            <a:r>
              <a:rPr lang="cs-CZ" dirty="0"/>
              <a:t> (</a:t>
            </a:r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: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years</a:t>
            </a:r>
            <a:r>
              <a:rPr lang="cs-CZ" dirty="0"/>
              <a:t> </a:t>
            </a:r>
            <a:r>
              <a:rPr lang="cs-CZ" dirty="0" err="1"/>
              <a:t>before</a:t>
            </a:r>
            <a:r>
              <a:rPr lang="cs-CZ" dirty="0"/>
              <a:t> </a:t>
            </a:r>
            <a:r>
              <a:rPr lang="cs-CZ" dirty="0" err="1"/>
              <a:t>reaching</a:t>
            </a:r>
            <a:r>
              <a:rPr lang="cs-CZ" dirty="0"/>
              <a:t> market </a:t>
            </a:r>
            <a:r>
              <a:rPr lang="cs-CZ" dirty="0" err="1"/>
              <a:t>size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5989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27984" y="1600201"/>
            <a:ext cx="4258816" cy="3629000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r>
              <a:rPr lang="cs-CZ" dirty="0"/>
              <a:t>Design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/>
              <a:t>Třeboň </a:t>
            </a:r>
            <a:r>
              <a:rPr lang="cs-CZ" dirty="0" err="1"/>
              <a:t>system</a:t>
            </a:r>
            <a:r>
              <a:rPr lang="cs-CZ" dirty="0"/>
              <a:t> by Štěpánek </a:t>
            </a:r>
            <a:r>
              <a:rPr lang="cs-CZ" dirty="0"/>
              <a:t>Netolický</a:t>
            </a:r>
            <a:endParaRPr lang="cs-CZ" dirty="0"/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designed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completed</a:t>
            </a:r>
            <a:r>
              <a:rPr lang="cs-CZ" dirty="0"/>
              <a:t> by J. </a:t>
            </a:r>
            <a:r>
              <a:rPr lang="cs-CZ" dirty="0" err="1"/>
              <a:t>Krčín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4" name="Picture 4" descr="http://www.dilarozmberku.12-web.cz/UserFiles/step%20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1" y="41328"/>
            <a:ext cx="3919062" cy="660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618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/>
              <a:t>Mikuláš </a:t>
            </a:r>
            <a:r>
              <a:rPr lang="cs-CZ" dirty="0" err="1"/>
              <a:t>Ruthard</a:t>
            </a:r>
            <a:r>
              <a:rPr lang="cs-CZ" dirty="0"/>
              <a:t> </a:t>
            </a:r>
            <a:r>
              <a:rPr lang="en-GB" dirty="0" smtClean="0"/>
              <a:t>of </a:t>
            </a:r>
            <a:r>
              <a:rPr lang="cs-CZ" dirty="0" smtClean="0"/>
              <a:t> </a:t>
            </a:r>
            <a:r>
              <a:rPr lang="cs-CZ" dirty="0"/>
              <a:t>Malešov (?–</a:t>
            </a:r>
            <a:r>
              <a:rPr lang="cs-CZ" dirty="0" smtClean="0"/>
              <a:t>1576)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23928" y="1600200"/>
            <a:ext cx="4762872" cy="4525963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Taught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Pernštejn </a:t>
            </a:r>
            <a:r>
              <a:rPr lang="cs-CZ" dirty="0" err="1"/>
              <a:t>family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 err="1"/>
              <a:t>then</a:t>
            </a:r>
            <a:r>
              <a:rPr lang="cs-CZ" dirty="0"/>
              <a:t> he </a:t>
            </a:r>
            <a:r>
              <a:rPr lang="cs-CZ" dirty="0" err="1"/>
              <a:t>worked</a:t>
            </a:r>
            <a:r>
              <a:rPr lang="cs-CZ" dirty="0"/>
              <a:t> </a:t>
            </a:r>
            <a:r>
              <a:rPr lang="cs-CZ" dirty="0" err="1"/>
              <a:t>mainly</a:t>
            </a:r>
            <a:r>
              <a:rPr lang="cs-CZ" dirty="0"/>
              <a:t> in Chlum u </a:t>
            </a:r>
            <a:r>
              <a:rPr lang="cs-CZ" dirty="0" smtClean="0"/>
              <a:t>Třeboně</a:t>
            </a:r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/>
              <a:t>established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entire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here</a:t>
            </a:r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built</a:t>
            </a:r>
            <a:r>
              <a:rPr lang="cs-CZ" dirty="0" smtClean="0"/>
              <a:t> : Hejtman</a:t>
            </a:r>
            <a:r>
              <a:rPr lang="en-GB" dirty="0" smtClean="0"/>
              <a:t> and</a:t>
            </a:r>
            <a:r>
              <a:rPr lang="cs-CZ" dirty="0"/>
              <a:t> Staňkov </a:t>
            </a:r>
            <a:r>
              <a:rPr lang="cs-CZ" dirty="0" err="1" smtClean="0"/>
              <a:t>pond</a:t>
            </a:r>
            <a:r>
              <a:rPr lang="cs-CZ" dirty="0" smtClean="0"/>
              <a:t> –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en-GB" dirty="0" smtClean="0"/>
              <a:t> </a:t>
            </a:r>
            <a:r>
              <a:rPr lang="cs-CZ" dirty="0" err="1" smtClean="0"/>
              <a:t>drain</a:t>
            </a:r>
            <a:r>
              <a:rPr lang="en-GB" dirty="0" smtClean="0"/>
              <a:t> was </a:t>
            </a:r>
            <a:r>
              <a:rPr lang="cs-CZ" dirty="0" smtClean="0"/>
              <a:t> </a:t>
            </a:r>
            <a:r>
              <a:rPr lang="cs-CZ" dirty="0" err="1"/>
              <a:t>cut</a:t>
            </a:r>
            <a:r>
              <a:rPr lang="cs-CZ" dirty="0"/>
              <a:t> </a:t>
            </a:r>
            <a:r>
              <a:rPr lang="en-GB" dirty="0" smtClean="0"/>
              <a:t>through solid </a:t>
            </a:r>
            <a:r>
              <a:rPr lang="cs-CZ" dirty="0" smtClean="0"/>
              <a:t>rock</a:t>
            </a:r>
            <a:r>
              <a:rPr lang="cs-CZ" dirty="0"/>
              <a:t>, Nový </a:t>
            </a:r>
            <a:r>
              <a:rPr lang="cs-CZ" dirty="0" err="1"/>
              <a:t>Kanclíř</a:t>
            </a:r>
            <a:r>
              <a:rPr lang="cs-CZ" dirty="0"/>
              <a:t>, Nové jezero)</a:t>
            </a:r>
          </a:p>
          <a:p>
            <a:r>
              <a:rPr lang="cs-CZ" dirty="0" smtClean="0"/>
              <a:t> </a:t>
            </a:r>
            <a:r>
              <a:rPr lang="cs-CZ" dirty="0" err="1"/>
              <a:t>Subsequently</a:t>
            </a:r>
            <a:r>
              <a:rPr lang="cs-CZ" dirty="0"/>
              <a:t>, he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replaced</a:t>
            </a:r>
            <a:r>
              <a:rPr lang="cs-CZ" dirty="0"/>
              <a:t> by J. </a:t>
            </a:r>
            <a:r>
              <a:rPr lang="cs-CZ" dirty="0" err="1"/>
              <a:t>Krčín</a:t>
            </a:r>
            <a:r>
              <a:rPr lang="cs-CZ" dirty="0"/>
              <a:t>,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overshadowed</a:t>
            </a:r>
            <a:r>
              <a:rPr lang="cs-CZ" dirty="0"/>
              <a:t> his personality in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farming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 descr="Dům přírody Třeboňska, Mikuláš Ruthard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345638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927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William </a:t>
            </a:r>
            <a:r>
              <a:rPr lang="cs-CZ" dirty="0" err="1"/>
              <a:t>of</a:t>
            </a:r>
            <a:r>
              <a:rPr lang="cs-CZ" dirty="0"/>
              <a:t> Rožmberk (</a:t>
            </a:r>
            <a:r>
              <a:rPr lang="cs-CZ" dirty="0" smtClean="0"/>
              <a:t>1535-1595)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3968" y="1484784"/>
            <a:ext cx="4773216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err="1"/>
              <a:t>Supreme</a:t>
            </a:r>
            <a:r>
              <a:rPr lang="cs-CZ" dirty="0"/>
              <a:t> </a:t>
            </a:r>
            <a:r>
              <a:rPr lang="cs-CZ" dirty="0" err="1" smtClean="0"/>
              <a:t>Burg</a:t>
            </a:r>
            <a:r>
              <a:rPr lang="en-GB" dirty="0" err="1" smtClean="0"/>
              <a:t>er</a:t>
            </a:r>
            <a:r>
              <a:rPr lang="cs-CZ" dirty="0" smtClean="0"/>
              <a:t> </a:t>
            </a:r>
            <a:r>
              <a:rPr lang="cs-CZ" dirty="0"/>
              <a:t>and Czech </a:t>
            </a:r>
            <a:r>
              <a:rPr lang="cs-CZ" dirty="0" err="1"/>
              <a:t>Viceroy</a:t>
            </a:r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/>
              <a:t>strongly</a:t>
            </a:r>
            <a:r>
              <a:rPr lang="cs-CZ" dirty="0"/>
              <a:t> </a:t>
            </a:r>
            <a:r>
              <a:rPr lang="cs-CZ" dirty="0" err="1"/>
              <a:t>supported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in Bohemia</a:t>
            </a:r>
          </a:p>
          <a:p>
            <a:r>
              <a:rPr lang="cs-CZ" dirty="0" smtClean="0"/>
              <a:t>He </a:t>
            </a:r>
            <a:r>
              <a:rPr lang="cs-CZ" dirty="0" err="1"/>
              <a:t>supported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Svět and </a:t>
            </a:r>
            <a:r>
              <a:rPr lang="cs-CZ" dirty="0" smtClean="0"/>
              <a:t>Rožmberk </a:t>
            </a:r>
            <a:r>
              <a:rPr lang="cs-CZ" dirty="0" err="1"/>
              <a:t>ponds</a:t>
            </a:r>
            <a:endParaRPr lang="cs-CZ" dirty="0"/>
          </a:p>
          <a:p>
            <a:r>
              <a:rPr lang="cs-CZ" dirty="0" smtClean="0"/>
              <a:t>He </a:t>
            </a:r>
            <a:r>
              <a:rPr lang="cs-CZ" dirty="0"/>
              <a:t>had no </a:t>
            </a:r>
            <a:r>
              <a:rPr lang="cs-CZ" dirty="0" err="1"/>
              <a:t>heir</a:t>
            </a:r>
            <a:endParaRPr lang="cs-CZ" dirty="0"/>
          </a:p>
          <a:p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/>
              <a:t>his </a:t>
            </a:r>
            <a:r>
              <a:rPr lang="cs-CZ" dirty="0" err="1"/>
              <a:t>death</a:t>
            </a:r>
            <a:r>
              <a:rPr lang="cs-CZ" dirty="0"/>
              <a:t>, his </a:t>
            </a:r>
            <a:r>
              <a:rPr lang="cs-CZ" dirty="0" err="1"/>
              <a:t>brother</a:t>
            </a:r>
            <a:r>
              <a:rPr lang="cs-CZ" dirty="0"/>
              <a:t> Petr Vok </a:t>
            </a:r>
            <a:r>
              <a:rPr lang="cs-CZ" dirty="0" err="1"/>
              <a:t>took</a:t>
            </a:r>
            <a:r>
              <a:rPr lang="cs-CZ" dirty="0"/>
              <a:t> </a:t>
            </a:r>
            <a:r>
              <a:rPr lang="cs-CZ" dirty="0" err="1"/>
              <a:t>over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estate</a:t>
            </a:r>
            <a:endParaRPr lang="cs-CZ" dirty="0"/>
          </a:p>
          <a:p>
            <a:r>
              <a:rPr lang="cs-CZ" dirty="0"/>
              <a:t> </a:t>
            </a:r>
          </a:p>
        </p:txBody>
      </p:sp>
      <p:pic>
        <p:nvPicPr>
          <p:cNvPr id="4" name="Picture 2" descr="Vilém z Pernštejna – Epochaplus.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4006410" cy="485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740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/>
              <a:t>Jan Skála </a:t>
            </a:r>
            <a:r>
              <a:rPr lang="cs-CZ" dirty="0" err="1"/>
              <a:t>of</a:t>
            </a:r>
            <a:r>
              <a:rPr lang="cs-CZ" dirty="0"/>
              <a:t> Doubrava and Hradiště (1486-1553)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55976" y="1600200"/>
            <a:ext cx="4330824" cy="4525963"/>
          </a:xfrm>
        </p:spPr>
        <p:txBody>
          <a:bodyPr>
            <a:normAutofit fontScale="92500"/>
          </a:bodyPr>
          <a:lstStyle/>
          <a:p>
            <a:r>
              <a:rPr lang="cs-CZ" dirty="0" err="1"/>
              <a:t>wrote</a:t>
            </a:r>
            <a:r>
              <a:rPr lang="cs-CZ" dirty="0"/>
              <a:t> </a:t>
            </a:r>
            <a:r>
              <a:rPr lang="cs-CZ" dirty="0" err="1"/>
              <a:t>five</a:t>
            </a:r>
            <a:r>
              <a:rPr lang="cs-CZ" dirty="0"/>
              <a:t> </a:t>
            </a:r>
            <a:r>
              <a:rPr lang="cs-CZ" dirty="0" err="1"/>
              <a:t>books</a:t>
            </a:r>
            <a:r>
              <a:rPr lang="cs-CZ" dirty="0"/>
              <a:t> </a:t>
            </a:r>
            <a:r>
              <a:rPr lang="cs-CZ" dirty="0" err="1"/>
              <a:t>about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nature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living</a:t>
            </a:r>
            <a:r>
              <a:rPr lang="cs-CZ" dirty="0"/>
              <a:t> in </a:t>
            </a:r>
            <a:r>
              <a:rPr lang="cs-CZ" dirty="0" err="1"/>
              <a:t>them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 err="1"/>
              <a:t>founded</a:t>
            </a:r>
            <a:r>
              <a:rPr lang="cs-CZ" dirty="0"/>
              <a:t> </a:t>
            </a:r>
            <a:r>
              <a:rPr lang="cs-CZ" dirty="0" err="1"/>
              <a:t>Dubravia's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spawning</a:t>
            </a:r>
            <a:r>
              <a:rPr lang="cs-CZ" dirty="0"/>
              <a:t> </a:t>
            </a:r>
            <a:r>
              <a:rPr lang="cs-CZ" dirty="0" err="1"/>
              <a:t>method</a:t>
            </a:r>
            <a:r>
              <a:rPr lang="cs-CZ" dirty="0"/>
              <a:t> (</a:t>
            </a:r>
            <a:r>
              <a:rPr lang="cs-CZ" dirty="0" err="1"/>
              <a:t>semi-artificial</a:t>
            </a:r>
            <a:r>
              <a:rPr lang="cs-CZ" dirty="0"/>
              <a:t> </a:t>
            </a:r>
            <a:r>
              <a:rPr lang="cs-CZ" dirty="0" err="1"/>
              <a:t>spawning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4" name="Picture 2" descr="PamátkoPin.cz - Jan Dubrav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7" y="1700808"/>
            <a:ext cx="3807542" cy="483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98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/>
              <a:t>Jakub </a:t>
            </a:r>
            <a:r>
              <a:rPr lang="cs-CZ" dirty="0" err="1"/>
              <a:t>Krčín</a:t>
            </a:r>
            <a:r>
              <a:rPr lang="cs-CZ" dirty="0"/>
              <a:t> </a:t>
            </a:r>
            <a:r>
              <a:rPr lang="en-GB" dirty="0" smtClean="0"/>
              <a:t>of</a:t>
            </a:r>
            <a:r>
              <a:rPr lang="cs-CZ" dirty="0" smtClean="0"/>
              <a:t> </a:t>
            </a:r>
            <a:r>
              <a:rPr lang="cs-CZ" dirty="0" err="1"/>
              <a:t>Jelčany</a:t>
            </a:r>
            <a:r>
              <a:rPr lang="cs-CZ" dirty="0"/>
              <a:t> and Sedlčany (</a:t>
            </a:r>
            <a:r>
              <a:rPr lang="cs-CZ" dirty="0" smtClean="0"/>
              <a:t>1535-1604)</a:t>
            </a:r>
            <a:endParaRPr lang="cs-CZ" dirty="0"/>
          </a:p>
        </p:txBody>
      </p:sp>
      <p:pic>
        <p:nvPicPr>
          <p:cNvPr id="4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844824"/>
            <a:ext cx="3384376" cy="3600400"/>
          </a:xfrm>
          <a:prstGeom prst="rect">
            <a:avLst/>
          </a:prstGeom>
        </p:spPr>
      </p:pic>
      <p:pic>
        <p:nvPicPr>
          <p:cNvPr id="5" name="Zástupný symbol pro obsah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412776"/>
            <a:ext cx="3907971" cy="521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36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147248" cy="115699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/>
              <a:t>Jakub </a:t>
            </a:r>
            <a:r>
              <a:rPr lang="cs-CZ" dirty="0" err="1"/>
              <a:t>Krčín</a:t>
            </a:r>
            <a:r>
              <a:rPr lang="cs-CZ" dirty="0"/>
              <a:t> </a:t>
            </a:r>
            <a:r>
              <a:rPr lang="en-GB" dirty="0"/>
              <a:t>of</a:t>
            </a:r>
            <a:r>
              <a:rPr lang="cs-CZ" dirty="0"/>
              <a:t> </a:t>
            </a:r>
            <a:r>
              <a:rPr lang="cs-CZ" dirty="0" err="1"/>
              <a:t>Jelčany</a:t>
            </a:r>
            <a:r>
              <a:rPr lang="cs-CZ" dirty="0"/>
              <a:t> and Sedlčany (1535-1604)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1562 </a:t>
            </a:r>
            <a:r>
              <a:rPr lang="cs-CZ" dirty="0" err="1" smtClean="0"/>
              <a:t>bur</a:t>
            </a:r>
            <a:r>
              <a:rPr lang="en-GB" dirty="0" err="1" smtClean="0"/>
              <a:t>ger</a:t>
            </a:r>
            <a:r>
              <a:rPr lang="en-GB" dirty="0" smtClean="0"/>
              <a:t> </a:t>
            </a:r>
            <a:r>
              <a:rPr lang="cs-CZ" dirty="0" smtClean="0"/>
              <a:t> </a:t>
            </a:r>
            <a:r>
              <a:rPr lang="cs-CZ" dirty="0"/>
              <a:t>in Krumlov - </a:t>
            </a:r>
            <a:r>
              <a:rPr lang="cs-CZ" dirty="0" err="1"/>
              <a:t>construction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 in </a:t>
            </a:r>
            <a:r>
              <a:rPr lang="cs-CZ" dirty="0" smtClean="0"/>
              <a:t>Krumlov </a:t>
            </a:r>
            <a:r>
              <a:rPr lang="cs-CZ" dirty="0"/>
              <a:t>and </a:t>
            </a:r>
            <a:r>
              <a:rPr lang="cs-CZ" dirty="0" smtClean="0"/>
              <a:t>Netolice area</a:t>
            </a:r>
            <a:endParaRPr lang="cs-CZ" dirty="0"/>
          </a:p>
          <a:p>
            <a:r>
              <a:rPr lang="cs-CZ" dirty="0" smtClean="0"/>
              <a:t>1569 </a:t>
            </a:r>
            <a:r>
              <a:rPr lang="cs-CZ" dirty="0"/>
              <a:t>Regent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all</a:t>
            </a:r>
            <a:r>
              <a:rPr lang="cs-CZ" dirty="0"/>
              <a:t> Rožmberk </a:t>
            </a:r>
            <a:r>
              <a:rPr lang="cs-CZ" dirty="0" err="1"/>
              <a:t>estates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1571 </a:t>
            </a:r>
            <a:r>
              <a:rPr lang="cs-CZ" dirty="0" err="1"/>
              <a:t>ponds</a:t>
            </a:r>
            <a:r>
              <a:rPr lang="cs-CZ" dirty="0"/>
              <a:t> Svět, Spolský, Potěšil, </a:t>
            </a:r>
            <a:r>
              <a:rPr lang="cs-CZ" dirty="0" smtClean="0"/>
              <a:t>Opatovický</a:t>
            </a:r>
            <a:r>
              <a:rPr lang="cs-CZ" dirty="0"/>
              <a:t>, Dvořiště, </a:t>
            </a:r>
            <a:r>
              <a:rPr lang="cs-CZ" dirty="0" err="1"/>
              <a:t>Zablatský</a:t>
            </a:r>
            <a:r>
              <a:rPr lang="cs-CZ" dirty="0"/>
              <a:t>,</a:t>
            </a:r>
          </a:p>
          <a:p>
            <a:r>
              <a:rPr lang="cs-CZ" dirty="0" smtClean="0"/>
              <a:t>14km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river</a:t>
            </a:r>
            <a:r>
              <a:rPr lang="cs-CZ" dirty="0"/>
              <a:t> </a:t>
            </a:r>
            <a:r>
              <a:rPr lang="cs-CZ" dirty="0" err="1"/>
              <a:t>prevents</a:t>
            </a:r>
            <a:r>
              <a:rPr lang="cs-CZ" dirty="0"/>
              <a:t> </a:t>
            </a:r>
            <a:r>
              <a:rPr lang="cs-CZ" dirty="0" err="1" smtClean="0"/>
              <a:t>floo</a:t>
            </a:r>
            <a:r>
              <a:rPr lang="en-GB" dirty="0" smtClean="0"/>
              <a:t>ding of </a:t>
            </a:r>
            <a:r>
              <a:rPr lang="cs-CZ" dirty="0" smtClean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smtClean="0"/>
              <a:t>Rožmberk </a:t>
            </a:r>
            <a:r>
              <a:rPr lang="cs-CZ" dirty="0" err="1"/>
              <a:t>pond</a:t>
            </a:r>
            <a:r>
              <a:rPr lang="cs-CZ" dirty="0"/>
              <a:t> - </a:t>
            </a:r>
            <a:r>
              <a:rPr lang="cs-CZ" dirty="0" err="1"/>
              <a:t>diverts</a:t>
            </a:r>
            <a:r>
              <a:rPr lang="cs-CZ" dirty="0"/>
              <a:t> </a:t>
            </a:r>
            <a:r>
              <a:rPr lang="cs-CZ" dirty="0" err="1"/>
              <a:t>excess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Lužnice to Nežárka</a:t>
            </a:r>
          </a:p>
          <a:p>
            <a:r>
              <a:rPr lang="cs-CZ" dirty="0" smtClean="0"/>
              <a:t> </a:t>
            </a:r>
            <a:r>
              <a:rPr lang="cs-CZ" dirty="0"/>
              <a:t>1584 </a:t>
            </a:r>
            <a:r>
              <a:rPr lang="cs-CZ" dirty="0" err="1"/>
              <a:t>Rožumberk</a:t>
            </a:r>
            <a:r>
              <a:rPr lang="cs-CZ" dirty="0"/>
              <a:t> </a:t>
            </a:r>
            <a:r>
              <a:rPr lang="cs-CZ" dirty="0" err="1"/>
              <a:t>Pond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He </a:t>
            </a:r>
            <a:r>
              <a:rPr lang="cs-CZ" dirty="0" err="1"/>
              <a:t>did</a:t>
            </a:r>
            <a:r>
              <a:rPr lang="cs-CZ" dirty="0"/>
              <a:t> not </a:t>
            </a:r>
            <a:r>
              <a:rPr lang="cs-CZ" dirty="0" err="1"/>
              <a:t>like</a:t>
            </a:r>
            <a:r>
              <a:rPr lang="cs-CZ" dirty="0"/>
              <a:t> Petr Vok, he </a:t>
            </a:r>
            <a:r>
              <a:rPr lang="cs-CZ" dirty="0" err="1"/>
              <a:t>served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his </a:t>
            </a:r>
            <a:r>
              <a:rPr lang="cs-CZ" dirty="0" err="1"/>
              <a:t>brother</a:t>
            </a:r>
            <a:r>
              <a:rPr lang="cs-CZ" dirty="0"/>
              <a:t> Vilém</a:t>
            </a:r>
          </a:p>
          <a:p>
            <a:r>
              <a:rPr lang="cs-CZ" dirty="0" smtClean="0"/>
              <a:t> </a:t>
            </a:r>
            <a:r>
              <a:rPr lang="cs-CZ" dirty="0"/>
              <a:t>He had no </a:t>
            </a:r>
            <a:r>
              <a:rPr lang="cs-CZ" dirty="0" err="1"/>
              <a:t>h</a:t>
            </a:r>
            <a:r>
              <a:rPr lang="cs-CZ" dirty="0" err="1" smtClean="0"/>
              <a:t>eir</a:t>
            </a:r>
            <a:r>
              <a:rPr lang="cs-CZ" dirty="0"/>
              <a:t>, </a:t>
            </a:r>
            <a:r>
              <a:rPr lang="cs-CZ" dirty="0" err="1"/>
              <a:t>married</a:t>
            </a:r>
            <a:r>
              <a:rPr lang="cs-CZ" dirty="0"/>
              <a:t> </a:t>
            </a:r>
            <a:r>
              <a:rPr lang="cs-CZ" dirty="0" err="1" smtClean="0"/>
              <a:t>twice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8942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Great </a:t>
            </a:r>
            <a:r>
              <a:rPr lang="cs-CZ" dirty="0" err="1"/>
              <a:t>Riots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err="1"/>
              <a:t>Due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, </a:t>
            </a:r>
            <a:r>
              <a:rPr lang="cs-CZ" dirty="0" err="1"/>
              <a:t>entire</a:t>
            </a:r>
            <a:r>
              <a:rPr lang="cs-CZ" dirty="0"/>
              <a:t> </a:t>
            </a:r>
            <a:r>
              <a:rPr lang="cs-CZ" dirty="0" err="1"/>
              <a:t>villages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often</a:t>
            </a:r>
            <a:r>
              <a:rPr lang="cs-CZ" dirty="0"/>
              <a:t> </a:t>
            </a:r>
            <a:r>
              <a:rPr lang="cs-CZ" dirty="0" err="1"/>
              <a:t>moved</a:t>
            </a:r>
            <a:r>
              <a:rPr lang="cs-CZ" dirty="0"/>
              <a:t> and </a:t>
            </a:r>
            <a:r>
              <a:rPr lang="cs-CZ" dirty="0" err="1"/>
              <a:t>areas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flooded</a:t>
            </a:r>
            <a:endParaRPr lang="cs-CZ" dirty="0"/>
          </a:p>
          <a:p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great</a:t>
            </a:r>
            <a:r>
              <a:rPr lang="cs-CZ" dirty="0"/>
              <a:t> </a:t>
            </a:r>
            <a:r>
              <a:rPr lang="cs-CZ" dirty="0" err="1"/>
              <a:t>building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 </a:t>
            </a:r>
            <a:r>
              <a:rPr lang="en-GB" dirty="0" smtClean="0"/>
              <a:t>of </a:t>
            </a:r>
            <a:r>
              <a:rPr lang="cs-CZ" dirty="0" smtClean="0"/>
              <a:t> bond</a:t>
            </a:r>
            <a:r>
              <a:rPr lang="en-GB" dirty="0" smtClean="0"/>
              <a:t> servants </a:t>
            </a:r>
            <a:r>
              <a:rPr lang="cs-CZ" dirty="0" smtClean="0"/>
              <a:t> </a:t>
            </a:r>
            <a:r>
              <a:rPr lang="cs-CZ" dirty="0" err="1"/>
              <a:t>also</a:t>
            </a:r>
            <a:r>
              <a:rPr lang="cs-CZ" dirty="0"/>
              <a:t> </a:t>
            </a:r>
            <a:r>
              <a:rPr lang="cs-CZ" dirty="0" err="1"/>
              <a:t>increased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 err="1"/>
              <a:t>People</a:t>
            </a:r>
            <a:r>
              <a:rPr lang="cs-CZ" dirty="0"/>
              <a:t> no </a:t>
            </a:r>
            <a:r>
              <a:rPr lang="cs-CZ" dirty="0" err="1"/>
              <a:t>longer</a:t>
            </a:r>
            <a:r>
              <a:rPr lang="cs-CZ" dirty="0"/>
              <a:t> </a:t>
            </a:r>
            <a:r>
              <a:rPr lang="cs-CZ" dirty="0" err="1"/>
              <a:t>wanted</a:t>
            </a:r>
            <a:r>
              <a:rPr lang="cs-CZ" dirty="0"/>
              <a:t> </a:t>
            </a:r>
            <a:r>
              <a:rPr lang="cs-CZ" dirty="0" err="1"/>
              <a:t>carp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menu to such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extent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226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err="1"/>
              <a:t>The</a:t>
            </a:r>
            <a:r>
              <a:rPr lang="cs-CZ" dirty="0"/>
              <a:t> end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golden</a:t>
            </a:r>
            <a:r>
              <a:rPr lang="cs-CZ" dirty="0"/>
              <a:t> </a:t>
            </a:r>
            <a:r>
              <a:rPr lang="cs-CZ" dirty="0" err="1"/>
              <a:t>age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farming</a:t>
            </a:r>
            <a:r>
              <a:rPr lang="cs-CZ" dirty="0"/>
              <a:t> in Bohemia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Krčín</a:t>
            </a:r>
            <a:r>
              <a:rPr lang="cs-CZ" dirty="0"/>
              <a:t>,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farming</a:t>
            </a:r>
            <a:r>
              <a:rPr lang="cs-CZ" dirty="0"/>
              <a:t> </a:t>
            </a:r>
            <a:r>
              <a:rPr lang="cs-CZ" dirty="0" err="1"/>
              <a:t>declines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losing</a:t>
            </a:r>
            <a:r>
              <a:rPr lang="cs-CZ" dirty="0"/>
              <a:t> </a:t>
            </a:r>
            <a:r>
              <a:rPr lang="cs-CZ" dirty="0" err="1"/>
              <a:t>value</a:t>
            </a:r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/>
              <a:t>is</a:t>
            </a:r>
            <a:r>
              <a:rPr lang="cs-CZ" dirty="0"/>
              <a:t> a return to  </a:t>
            </a:r>
            <a:r>
              <a:rPr lang="cs-CZ" dirty="0" err="1"/>
              <a:t>arable</a:t>
            </a:r>
            <a:r>
              <a:rPr lang="cs-CZ" dirty="0"/>
              <a:t> </a:t>
            </a:r>
            <a:r>
              <a:rPr lang="cs-CZ" dirty="0" err="1"/>
              <a:t>land</a:t>
            </a:r>
            <a:r>
              <a:rPr lang="cs-CZ" dirty="0"/>
              <a:t> (</a:t>
            </a:r>
            <a:r>
              <a:rPr lang="cs-CZ" dirty="0" err="1"/>
              <a:t>drying</a:t>
            </a:r>
            <a:r>
              <a:rPr lang="cs-CZ" dirty="0"/>
              <a:t> and </a:t>
            </a:r>
            <a:r>
              <a:rPr lang="cs-CZ" dirty="0" err="1"/>
              <a:t>filling</a:t>
            </a:r>
            <a:r>
              <a:rPr lang="cs-CZ" dirty="0"/>
              <a:t> in 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)</a:t>
            </a:r>
          </a:p>
          <a:p>
            <a:r>
              <a:rPr lang="cs-CZ" dirty="0" smtClean="0"/>
              <a:t> </a:t>
            </a:r>
            <a:r>
              <a:rPr lang="cs-CZ" dirty="0"/>
              <a:t>1786 – 76,816 ha 1840 – </a:t>
            </a:r>
            <a:r>
              <a:rPr lang="cs-CZ" dirty="0">
                <a:solidFill>
                  <a:srgbClr val="FF0000"/>
                </a:solidFill>
              </a:rPr>
              <a:t>35,414 ha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ponds</a:t>
            </a:r>
            <a:r>
              <a:rPr lang="cs-CZ" dirty="0"/>
              <a:t>.</a:t>
            </a:r>
          </a:p>
          <a:p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18th </a:t>
            </a:r>
            <a:r>
              <a:rPr lang="cs-CZ" dirty="0" err="1">
                <a:solidFill>
                  <a:srgbClr val="FF0000"/>
                </a:solidFill>
              </a:rPr>
              <a:t>century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destruction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entire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pond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systems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defended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in </a:t>
            </a:r>
            <a:r>
              <a:rPr lang="cs-CZ" dirty="0" err="1"/>
              <a:t>South</a:t>
            </a:r>
            <a:r>
              <a:rPr lang="cs-CZ" dirty="0"/>
              <a:t> Bohemia,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built</a:t>
            </a:r>
            <a:r>
              <a:rPr lang="cs-CZ" dirty="0"/>
              <a:t> on </a:t>
            </a:r>
            <a:r>
              <a:rPr lang="cs-CZ" dirty="0" err="1"/>
              <a:t>barren</a:t>
            </a:r>
            <a:r>
              <a:rPr lang="cs-CZ" dirty="0"/>
              <a:t> </a:t>
            </a:r>
            <a:r>
              <a:rPr lang="cs-CZ" dirty="0" err="1" smtClean="0"/>
              <a:t>wetlands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110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2nd </a:t>
            </a:r>
            <a:r>
              <a:rPr lang="cs-CZ" dirty="0" err="1"/>
              <a:t>Half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20th </a:t>
            </a:r>
            <a:r>
              <a:rPr lang="cs-CZ" dirty="0" err="1"/>
              <a:t>century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Demand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rising</a:t>
            </a:r>
            <a:r>
              <a:rPr lang="cs-CZ" dirty="0"/>
              <a:t> </a:t>
            </a:r>
            <a:r>
              <a:rPr lang="cs-CZ" dirty="0" err="1"/>
              <a:t>again</a:t>
            </a:r>
            <a:endParaRPr lang="cs-CZ" dirty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nobility </a:t>
            </a:r>
            <a:r>
              <a:rPr lang="cs-CZ" dirty="0" err="1"/>
              <a:t>begins</a:t>
            </a:r>
            <a:r>
              <a:rPr lang="cs-CZ" dirty="0"/>
              <a:t>  </a:t>
            </a:r>
            <a:r>
              <a:rPr lang="cs-CZ" dirty="0" err="1"/>
              <a:t>managing</a:t>
            </a:r>
            <a:r>
              <a:rPr lang="cs-CZ" dirty="0"/>
              <a:t> 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renting</a:t>
            </a:r>
            <a:r>
              <a:rPr lang="cs-CZ" dirty="0"/>
              <a:t>  </a:t>
            </a:r>
            <a:r>
              <a:rPr lang="cs-CZ" dirty="0" err="1"/>
              <a:t>ponds</a:t>
            </a:r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/>
              <a:t>is</a:t>
            </a:r>
            <a:r>
              <a:rPr lang="cs-CZ" dirty="0"/>
              <a:t> a </a:t>
            </a:r>
            <a:r>
              <a:rPr lang="cs-CZ" dirty="0" err="1"/>
              <a:t>revolutionary</a:t>
            </a:r>
            <a:r>
              <a:rPr lang="cs-CZ" dirty="0"/>
              <a:t> </a:t>
            </a:r>
            <a:r>
              <a:rPr lang="cs-CZ" dirty="0" err="1"/>
              <a:t>intensification</a:t>
            </a:r>
            <a:r>
              <a:rPr lang="cs-CZ" dirty="0"/>
              <a:t> in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breeding</a:t>
            </a:r>
            <a:r>
              <a:rPr lang="cs-CZ" dirty="0"/>
              <a:t> (</a:t>
            </a:r>
            <a:r>
              <a:rPr lang="cs-CZ" dirty="0" err="1"/>
              <a:t>feeding</a:t>
            </a:r>
            <a:r>
              <a:rPr lang="cs-CZ" dirty="0"/>
              <a:t>, </a:t>
            </a:r>
            <a:r>
              <a:rPr lang="cs-CZ" dirty="0" err="1"/>
              <a:t>liming</a:t>
            </a:r>
            <a:r>
              <a:rPr lang="cs-CZ" dirty="0"/>
              <a:t> and </a:t>
            </a:r>
            <a:r>
              <a:rPr lang="cs-CZ" dirty="0" err="1"/>
              <a:t>fertilization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ponds</a:t>
            </a:r>
            <a:r>
              <a:rPr lang="cs-CZ" dirty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pioneer</a:t>
            </a:r>
            <a:r>
              <a:rPr lang="cs-CZ" dirty="0"/>
              <a:t> in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nutrition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Josef Šusta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408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Šusta</a:t>
            </a:r>
            <a:endParaRPr lang="cs-CZ" dirty="0"/>
          </a:p>
        </p:txBody>
      </p:sp>
      <p:pic>
        <p:nvPicPr>
          <p:cNvPr id="4" name="Picture 2" descr="Josef Šusta (rybníkář) – Wikipedi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77179"/>
            <a:ext cx="2808312" cy="3561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Otec českého kapra (2001) | Galerie - Z filmu | ČSFD.c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68760"/>
            <a:ext cx="4832975" cy="454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070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35896" y="1600200"/>
            <a:ext cx="5050904" cy="4525963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He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director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Třeboň </a:t>
            </a:r>
            <a:r>
              <a:rPr lang="cs-CZ" dirty="0" err="1"/>
              <a:t>estate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Prince Jan Adolf II.</a:t>
            </a:r>
          </a:p>
          <a:p>
            <a:r>
              <a:rPr lang="cs-CZ" dirty="0" smtClean="0"/>
              <a:t>He  </a:t>
            </a:r>
            <a:r>
              <a:rPr lang="cs-CZ" dirty="0" err="1"/>
              <a:t>i</a:t>
            </a:r>
            <a:r>
              <a:rPr lang="cs-CZ" dirty="0" err="1" smtClean="0"/>
              <a:t>nfluenced</a:t>
            </a:r>
            <a:r>
              <a:rPr lang="cs-CZ" dirty="0" smtClean="0"/>
              <a:t> </a:t>
            </a:r>
            <a:r>
              <a:rPr lang="cs-CZ" dirty="0" err="1"/>
              <a:t>fishing</a:t>
            </a:r>
            <a:r>
              <a:rPr lang="cs-CZ" dirty="0"/>
              <a:t> </a:t>
            </a:r>
            <a:r>
              <a:rPr lang="cs-CZ" dirty="0" err="1"/>
              <a:t>throughout</a:t>
            </a:r>
            <a:r>
              <a:rPr lang="cs-CZ" dirty="0"/>
              <a:t> </a:t>
            </a:r>
            <a:r>
              <a:rPr lang="cs-CZ" dirty="0" err="1"/>
              <a:t>Europe</a:t>
            </a:r>
            <a:endParaRPr lang="cs-CZ" dirty="0"/>
          </a:p>
          <a:p>
            <a:r>
              <a:rPr lang="cs-CZ" dirty="0" err="1" smtClean="0"/>
              <a:t>Wrote</a:t>
            </a:r>
            <a:r>
              <a:rPr lang="cs-CZ" dirty="0" smtClean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book</a:t>
            </a:r>
            <a:r>
              <a:rPr lang="cs-CZ" dirty="0"/>
              <a:t> </a:t>
            </a:r>
            <a:r>
              <a:rPr lang="cs-CZ" dirty="0" err="1"/>
              <a:t>Nutrition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carp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</a:t>
            </a:r>
            <a:r>
              <a:rPr lang="cs-CZ" dirty="0" err="1"/>
              <a:t>pond</a:t>
            </a:r>
            <a:r>
              <a:rPr lang="cs-CZ" dirty="0"/>
              <a:t> </a:t>
            </a:r>
            <a:r>
              <a:rPr lang="cs-CZ" dirty="0" err="1"/>
              <a:t>companions</a:t>
            </a:r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He </a:t>
            </a:r>
            <a:r>
              <a:rPr lang="cs-CZ" dirty="0" err="1"/>
              <a:t>found</a:t>
            </a:r>
            <a:r>
              <a:rPr lang="cs-CZ" dirty="0"/>
              <a:t> </a:t>
            </a:r>
            <a:r>
              <a:rPr lang="cs-CZ" dirty="0" err="1"/>
              <a:t>out</a:t>
            </a:r>
            <a:r>
              <a:rPr lang="cs-CZ" dirty="0"/>
              <a:t> </a:t>
            </a:r>
            <a:r>
              <a:rPr lang="cs-CZ" dirty="0" err="1"/>
              <a:t>what</a:t>
            </a:r>
            <a:r>
              <a:rPr lang="cs-CZ" dirty="0"/>
              <a:t>  </a:t>
            </a:r>
            <a:r>
              <a:rPr lang="cs-CZ" dirty="0" err="1"/>
              <a:t>carp</a:t>
            </a:r>
            <a:r>
              <a:rPr lang="cs-CZ" dirty="0"/>
              <a:t> </a:t>
            </a:r>
            <a:r>
              <a:rPr lang="cs-CZ" dirty="0" err="1"/>
              <a:t>really</a:t>
            </a:r>
            <a:r>
              <a:rPr lang="cs-CZ" dirty="0"/>
              <a:t> </a:t>
            </a:r>
            <a:r>
              <a:rPr lang="cs-CZ" dirty="0" err="1"/>
              <a:t>feed</a:t>
            </a:r>
            <a:r>
              <a:rPr lang="cs-CZ" dirty="0"/>
              <a:t> on</a:t>
            </a:r>
          </a:p>
          <a:p>
            <a:r>
              <a:rPr lang="cs-CZ" dirty="0" smtClean="0"/>
              <a:t> </a:t>
            </a:r>
            <a:r>
              <a:rPr lang="cs-CZ" dirty="0" err="1"/>
              <a:t>Started</a:t>
            </a:r>
            <a:r>
              <a:rPr lang="cs-CZ" dirty="0"/>
              <a:t> </a:t>
            </a:r>
            <a:r>
              <a:rPr lang="cs-CZ" dirty="0" err="1"/>
              <a:t>importing</a:t>
            </a:r>
            <a:r>
              <a:rPr lang="cs-CZ" dirty="0"/>
              <a:t> non-</a:t>
            </a:r>
            <a:r>
              <a:rPr lang="cs-CZ" dirty="0" err="1"/>
              <a:t>native</a:t>
            </a:r>
            <a:r>
              <a:rPr lang="cs-CZ" dirty="0"/>
              <a:t> species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(</a:t>
            </a:r>
            <a:r>
              <a:rPr lang="cs-CZ" dirty="0" err="1"/>
              <a:t>whitefish</a:t>
            </a:r>
            <a:r>
              <a:rPr lang="cs-CZ" dirty="0"/>
              <a:t>, </a:t>
            </a:r>
            <a:r>
              <a:rPr lang="cs-CZ" dirty="0" err="1"/>
              <a:t>brown</a:t>
            </a:r>
            <a:r>
              <a:rPr lang="cs-CZ" dirty="0"/>
              <a:t> </a:t>
            </a:r>
            <a:r>
              <a:rPr lang="cs-CZ" dirty="0" err="1"/>
              <a:t>trout</a:t>
            </a:r>
            <a:r>
              <a:rPr lang="cs-CZ" dirty="0"/>
              <a:t>, </a:t>
            </a:r>
            <a:r>
              <a:rPr lang="cs-CZ" dirty="0" err="1"/>
              <a:t>rainbow</a:t>
            </a:r>
            <a:r>
              <a:rPr lang="cs-CZ" dirty="0"/>
              <a:t> </a:t>
            </a:r>
            <a:r>
              <a:rPr lang="cs-CZ" dirty="0" err="1"/>
              <a:t>trout</a:t>
            </a:r>
            <a:r>
              <a:rPr lang="cs-CZ" dirty="0"/>
              <a:t>)</a:t>
            </a:r>
          </a:p>
          <a:p>
            <a:r>
              <a:rPr lang="cs-CZ" dirty="0" smtClean="0"/>
              <a:t>He </a:t>
            </a:r>
            <a:r>
              <a:rPr lang="cs-CZ" dirty="0" err="1"/>
              <a:t>contributed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development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pike</a:t>
            </a:r>
            <a:r>
              <a:rPr lang="cs-CZ" dirty="0"/>
              <a:t> ,</a:t>
            </a:r>
            <a:r>
              <a:rPr lang="cs-CZ" dirty="0" err="1"/>
              <a:t>perch</a:t>
            </a:r>
            <a:r>
              <a:rPr lang="cs-CZ" dirty="0"/>
              <a:t> and </a:t>
            </a:r>
            <a:r>
              <a:rPr lang="cs-CZ" dirty="0" err="1"/>
              <a:t>whitefish</a:t>
            </a:r>
            <a:r>
              <a:rPr lang="cs-CZ" dirty="0"/>
              <a:t> </a:t>
            </a:r>
            <a:r>
              <a:rPr lang="cs-CZ" dirty="0" err="1"/>
              <a:t>breeding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 descr="Výživa kapra a jeho družiny rybničné - Josef Šusta | Databáze kni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313270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024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60232" y="1600200"/>
            <a:ext cx="202656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To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J</a:t>
            </a:r>
            <a:r>
              <a:rPr lang="cs-CZ" sz="2800" dirty="0"/>
              <a:t>. </a:t>
            </a:r>
            <a:r>
              <a:rPr lang="cs-CZ" sz="2800" dirty="0" smtClean="0"/>
              <a:t>Šusta</a:t>
            </a:r>
          </a:p>
          <a:p>
            <a:pPr marL="0" indent="0">
              <a:buNone/>
            </a:pPr>
            <a:r>
              <a:rPr lang="cs-CZ" sz="2800" dirty="0" smtClean="0"/>
              <a:t>(1835-1914)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</a:t>
            </a:r>
            <a:r>
              <a:rPr lang="en-GB" sz="2800" dirty="0" smtClean="0"/>
              <a:t>native 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Jankov              </a:t>
            </a:r>
            <a:endParaRPr lang="cs-CZ" sz="2800" dirty="0" smtClean="0"/>
          </a:p>
          <a:p>
            <a:pPr marL="0" indent="0">
              <a:buNone/>
            </a:pPr>
            <a:r>
              <a:rPr lang="en-GB" sz="2800" dirty="0" smtClean="0"/>
              <a:t>The founder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/>
              <a:t>Czech </a:t>
            </a:r>
            <a:r>
              <a:rPr lang="cs-CZ" sz="2800" dirty="0" err="1"/>
              <a:t>fisheries</a:t>
            </a:r>
            <a:endParaRPr lang="cs-CZ" sz="2800" dirty="0"/>
          </a:p>
          <a:p>
            <a:endParaRPr lang="cs-CZ" dirty="0"/>
          </a:p>
        </p:txBody>
      </p:sp>
      <p:pic>
        <p:nvPicPr>
          <p:cNvPr id="4" name="Picture 1" descr="https://image.pmgstatic.com/cache/resized/w663/files/images/film/photos/159/420/159420222_dbe1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5569892" cy="417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4818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err="1"/>
              <a:t>Decline</a:t>
            </a:r>
            <a:r>
              <a:rPr lang="cs-CZ" dirty="0"/>
              <a:t> and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farming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20th </a:t>
            </a:r>
            <a:r>
              <a:rPr lang="cs-CZ" dirty="0" err="1" smtClean="0"/>
              <a:t>century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War</a:t>
            </a:r>
            <a:r>
              <a:rPr lang="cs-CZ" dirty="0"/>
              <a:t> (28/07/1914 – 11/11/1918)</a:t>
            </a:r>
          </a:p>
          <a:p>
            <a:r>
              <a:rPr lang="cs-CZ" dirty="0" smtClean="0"/>
              <a:t>Second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War</a:t>
            </a:r>
            <a:r>
              <a:rPr lang="cs-CZ" dirty="0"/>
              <a:t> (1/9/1939 – 2/9/1945)</a:t>
            </a:r>
          </a:p>
          <a:p>
            <a:r>
              <a:rPr lang="cs-CZ" dirty="0" err="1" smtClean="0"/>
              <a:t>Both</a:t>
            </a:r>
            <a:r>
              <a:rPr lang="cs-CZ" dirty="0" smtClean="0"/>
              <a:t> </a:t>
            </a:r>
            <a:r>
              <a:rPr lang="cs-CZ" dirty="0" err="1"/>
              <a:t>wars</a:t>
            </a:r>
            <a:r>
              <a:rPr lang="cs-CZ" dirty="0"/>
              <a:t> 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farming</a:t>
            </a:r>
            <a:endParaRPr lang="cs-CZ" dirty="0"/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damage</a:t>
            </a:r>
            <a:r>
              <a:rPr lang="cs-CZ" dirty="0"/>
              <a:t> to a </a:t>
            </a:r>
            <a:r>
              <a:rPr lang="cs-CZ" dirty="0" err="1"/>
              <a:t>large</a:t>
            </a:r>
            <a:r>
              <a:rPr lang="cs-CZ" dirty="0"/>
              <a:t> part </a:t>
            </a:r>
            <a:r>
              <a:rPr lang="cs-CZ" dirty="0" err="1" smtClean="0"/>
              <a:t>of</a:t>
            </a:r>
            <a:r>
              <a:rPr lang="en-GB" dirty="0" smtClean="0"/>
              <a:t> the </a:t>
            </a:r>
            <a:r>
              <a:rPr lang="cs-CZ" dirty="0" smtClean="0"/>
              <a:t>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suspension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breeding</a:t>
            </a:r>
            <a:r>
              <a:rPr lang="cs-CZ" dirty="0"/>
              <a:t> </a:t>
            </a:r>
            <a:r>
              <a:rPr lang="cs-CZ" dirty="0" err="1"/>
              <a:t>almost</a:t>
            </a:r>
            <a:r>
              <a:rPr lang="cs-CZ" dirty="0"/>
              <a:t> </a:t>
            </a:r>
            <a:r>
              <a:rPr lang="cs-CZ" dirty="0" err="1"/>
              <a:t>all</a:t>
            </a:r>
            <a:r>
              <a:rPr lang="cs-CZ" dirty="0"/>
              <a:t> </a:t>
            </a:r>
            <a:r>
              <a:rPr lang="cs-CZ" dirty="0" err="1"/>
              <a:t>over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Czech </a:t>
            </a:r>
            <a:r>
              <a:rPr lang="cs-CZ" dirty="0" err="1"/>
              <a:t>territory</a:t>
            </a:r>
            <a:endParaRPr lang="cs-CZ" dirty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recovery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occurs</a:t>
            </a:r>
            <a:r>
              <a:rPr lang="cs-CZ" dirty="0"/>
              <a:t> </a:t>
            </a:r>
            <a:r>
              <a:rPr lang="cs-CZ" dirty="0" err="1"/>
              <a:t>around</a:t>
            </a:r>
            <a:r>
              <a:rPr lang="cs-CZ" dirty="0"/>
              <a:t> 1950</a:t>
            </a:r>
          </a:p>
          <a:p>
            <a:r>
              <a:rPr lang="cs-CZ" dirty="0" err="1" smtClean="0"/>
              <a:t>Subsequently</a:t>
            </a:r>
            <a:r>
              <a:rPr lang="cs-CZ" dirty="0"/>
              <a:t>,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farming</a:t>
            </a:r>
            <a:r>
              <a:rPr lang="cs-CZ" dirty="0"/>
              <a:t> </a:t>
            </a:r>
            <a:r>
              <a:rPr lang="cs-CZ" dirty="0" err="1"/>
              <a:t>strengthens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ten </a:t>
            </a:r>
            <a:r>
              <a:rPr lang="cs-CZ" dirty="0" err="1"/>
              <a:t>years</a:t>
            </a:r>
            <a:endParaRPr lang="cs-CZ" dirty="0"/>
          </a:p>
          <a:p>
            <a:r>
              <a:rPr lang="cs-CZ" dirty="0" err="1" smtClean="0"/>
              <a:t>Today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Czech Republic has </a:t>
            </a:r>
            <a:r>
              <a:rPr lang="cs-CZ" dirty="0" err="1"/>
              <a:t>ponds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area </a:t>
            </a:r>
            <a:r>
              <a:rPr lang="cs-CZ" dirty="0" err="1"/>
              <a:t>of</a:t>
            </a:r>
            <a:r>
              <a:rPr lang="cs-CZ" dirty="0"/>
              <a:t> ​​52,000 ha</a:t>
            </a:r>
          </a:p>
          <a:p>
            <a:r>
              <a:rPr lang="cs-CZ" dirty="0" err="1" smtClean="0"/>
              <a:t>Since</a:t>
            </a:r>
            <a:r>
              <a:rPr lang="cs-CZ" dirty="0" smtClean="0"/>
              <a:t> </a:t>
            </a:r>
            <a:r>
              <a:rPr lang="cs-CZ" dirty="0"/>
              <a:t>2000, </a:t>
            </a:r>
            <a:r>
              <a:rPr lang="cs-CZ" dirty="0" err="1"/>
              <a:t>approximately</a:t>
            </a:r>
            <a:r>
              <a:rPr lang="cs-CZ" dirty="0"/>
              <a:t> 20,000 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been</a:t>
            </a:r>
            <a:r>
              <a:rPr lang="cs-CZ" dirty="0"/>
              <a:t> </a:t>
            </a:r>
            <a:r>
              <a:rPr lang="cs-CZ" dirty="0" err="1"/>
              <a:t>produced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Czech Republic </a:t>
            </a:r>
            <a:r>
              <a:rPr lang="cs-CZ" dirty="0" err="1"/>
              <a:t>each</a:t>
            </a:r>
            <a:r>
              <a:rPr lang="cs-CZ" dirty="0"/>
              <a:t> </a:t>
            </a:r>
            <a:r>
              <a:rPr lang="cs-CZ" dirty="0" err="1"/>
              <a:t>year</a:t>
            </a:r>
            <a:r>
              <a:rPr lang="cs-CZ" dirty="0"/>
              <a:t> (</a:t>
            </a:r>
            <a:r>
              <a:rPr lang="cs-CZ" dirty="0" err="1"/>
              <a:t>roughly</a:t>
            </a:r>
            <a:r>
              <a:rPr lang="cs-CZ" dirty="0"/>
              <a:t> 90% are </a:t>
            </a:r>
            <a:r>
              <a:rPr lang="cs-CZ" dirty="0" err="1"/>
              <a:t>carp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86110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History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farming</a:t>
            </a:r>
            <a:endParaRPr lang="cs-CZ" dirty="0"/>
          </a:p>
        </p:txBody>
      </p:sp>
      <p:pic>
        <p:nvPicPr>
          <p:cNvPr id="4" name="Picture 2" descr="Výstava Historické fotografie výlovů rybníků - Národní zemědělské muzeum,  s. p. o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98067"/>
            <a:ext cx="3528392" cy="342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www.nzm.cz/file/800a410e32629ec80277e49bd5402716/4551/17%20Opatovick%C3%BD%20r.%20p%C5%99elom%2019.%20a%2020.%20sto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6872"/>
            <a:ext cx="4803551" cy="339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090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bg1"/>
                </a:solidFill>
                <a:hlinkClick r:id="rId2"/>
              </a:rPr>
              <a:t>https://www.cz-ryby.cz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4413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</a:t>
            </a:r>
            <a:r>
              <a:rPr lang="cs-CZ" dirty="0" err="1" smtClean="0"/>
              <a:t>Resources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43608" y="1556792"/>
            <a:ext cx="734481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dirty="0" err="1" smtClean="0"/>
              <a:t>Pictures</a:t>
            </a:r>
            <a:r>
              <a:rPr lang="cs-CZ" dirty="0" smtClean="0"/>
              <a:t>:</a:t>
            </a:r>
            <a:endParaRPr lang="cs-CZ" dirty="0"/>
          </a:p>
          <a:p>
            <a:pPr algn="just"/>
            <a:r>
              <a:rPr lang="cs-CZ" dirty="0"/>
              <a:t>https://www.nzm.cz/pro-media/tiskove-zpravy/tiskove-zpravy-narodniho-zemedelskeho-muzea-2018/vystava-o-vylovech-rybniku-na-ohrade-tiskova-zprava#gallery-2</a:t>
            </a:r>
          </a:p>
          <a:p>
            <a:pPr algn="just"/>
            <a:r>
              <a:rPr lang="cs-CZ" dirty="0"/>
              <a:t>https://www.nzm.cz/pro-media/tiskove-zpravy/tiskove-zpravy-narodniho-zemedelskeho-muzea-2018/vystava-o-vylovech-rybniku-na-ohrade-tiskova-zprava</a:t>
            </a:r>
          </a:p>
          <a:p>
            <a:pPr algn="just"/>
            <a:r>
              <a:rPr lang="cs-CZ" dirty="0"/>
              <a:t>https://cs.wikipedia.org/wiki/</a:t>
            </a:r>
            <a:r>
              <a:rPr lang="cs-CZ" dirty="0" err="1"/>
              <a:t>Josef_Šusta</a:t>
            </a:r>
            <a:r>
              <a:rPr lang="cs-CZ" dirty="0"/>
              <a:t>_(rybníkář)</a:t>
            </a:r>
          </a:p>
          <a:p>
            <a:pPr algn="just"/>
            <a:r>
              <a:rPr lang="cs-CZ" dirty="0"/>
              <a:t>https://www.csfd.cz/film/397917-otec-ceskeho-kapra/galerie/</a:t>
            </a:r>
          </a:p>
          <a:p>
            <a:pPr algn="just"/>
            <a:r>
              <a:rPr lang="cs-CZ" dirty="0"/>
              <a:t>http://www.dilarozmberku.12-web.cz/a-5-stepanek-netolicky.html</a:t>
            </a:r>
          </a:p>
          <a:p>
            <a:pPr algn="just"/>
            <a:r>
              <a:rPr lang="cs-CZ" dirty="0"/>
              <a:t>https://dvojka.rozhlas.cz/326-schuzka-jakub-krcin-z-jelcan-clovek-nerudny-a-mracny-jen-na-rybniky-laskav-7939612</a:t>
            </a:r>
          </a:p>
          <a:p>
            <a:pPr algn="just"/>
            <a:r>
              <a:rPr lang="cs-CZ" dirty="0"/>
              <a:t>https://epochaplus.cz/tag/vilem-z-pernstejna/</a:t>
            </a:r>
          </a:p>
          <a:p>
            <a:pPr algn="just"/>
            <a:r>
              <a:rPr lang="cs-CZ" dirty="0"/>
              <a:t>https://epochaplus.cz/vilem-ii-z-pernstejna-zbohatl-na-chovu-kapru/</a:t>
            </a:r>
          </a:p>
          <a:p>
            <a:pPr algn="just"/>
            <a:r>
              <a:rPr lang="cs-CZ" dirty="0"/>
              <a:t>https://www.gpedia.com/</a:t>
            </a:r>
            <a:r>
              <a:rPr lang="cs-CZ" dirty="0" err="1"/>
              <a:t>cs</a:t>
            </a:r>
            <a:r>
              <a:rPr lang="cs-CZ" dirty="0"/>
              <a:t>/m/</a:t>
            </a:r>
            <a:r>
              <a:rPr lang="cs-CZ" dirty="0" err="1"/>
              <a:t>gpedia</a:t>
            </a:r>
            <a:r>
              <a:rPr lang="cs-CZ" dirty="0"/>
              <a:t>/</a:t>
            </a:r>
            <a:r>
              <a:rPr lang="cs-CZ" dirty="0" err="1"/>
              <a:t>Mikuláš_Ruthard_z_Malešova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2664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1137</Words>
  <Application>Microsoft Office PowerPoint</Application>
  <PresentationFormat>Předvádění na obrazovce (4:3)</PresentationFormat>
  <Paragraphs>115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First mentions of the ponds</vt:lpstr>
      <vt:lpstr>. The flourishing of pond farming in Bohemia and Moravia</vt:lpstr>
      <vt:lpstr>William of Pernštejn (1435-1521)</vt:lpstr>
      <vt:lpstr>Štěpánek Netolický (1460–1539)</vt:lpstr>
      <vt:lpstr>A revolution in carp breeding</vt:lpstr>
      <vt:lpstr>Prezentace aplikace PowerPoint</vt:lpstr>
      <vt:lpstr>Mikuláš Ruthard of  Malešov (?–1576)</vt:lpstr>
      <vt:lpstr>William of Rožmberk (1535-1595)</vt:lpstr>
      <vt:lpstr>Jan Skála of Doubrava and Hradiště (1486-1553)</vt:lpstr>
      <vt:lpstr>Jakub Krčín of Jelčany and Sedlčany (1535-1604)</vt:lpstr>
      <vt:lpstr>Jakub Krčín of Jelčany and Sedlčany (1535-1604)</vt:lpstr>
      <vt:lpstr>Great Riots</vt:lpstr>
      <vt:lpstr>The end of the golden age of pond farming in Bohemia</vt:lpstr>
      <vt:lpstr>2nd Half of the 20th century</vt:lpstr>
      <vt:lpstr>Josef Šusta</vt:lpstr>
      <vt:lpstr>Prezentace aplikace PowerPoint</vt:lpstr>
      <vt:lpstr>Prezentace aplikace PowerPoint</vt:lpstr>
      <vt:lpstr>Decline and rise of fish farming in the 20th century</vt:lpstr>
      <vt:lpstr>History of fish farming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mentions of the ponds</dc:title>
  <dc:creator>user</dc:creator>
  <cp:lastModifiedBy>user</cp:lastModifiedBy>
  <cp:revision>17</cp:revision>
  <dcterms:created xsi:type="dcterms:W3CDTF">2022-10-09T14:29:12Z</dcterms:created>
  <dcterms:modified xsi:type="dcterms:W3CDTF">2022-10-14T18:04:11Z</dcterms:modified>
</cp:coreProperties>
</file>