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77" r:id="rId7"/>
    <p:sldId id="274" r:id="rId8"/>
    <p:sldId id="275" r:id="rId9"/>
    <p:sldId id="276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8" r:id="rId20"/>
    <p:sldId id="270" r:id="rId21"/>
    <p:sldId id="279" r:id="rId22"/>
    <p:sldId id="281" r:id="rId23"/>
    <p:sldId id="271" r:id="rId24"/>
    <p:sldId id="282" r:id="rId25"/>
    <p:sldId id="283" r:id="rId26"/>
    <p:sldId id="284" r:id="rId27"/>
    <p:sldId id="285" r:id="rId28"/>
    <p:sldId id="272" r:id="rId29"/>
    <p:sldId id="273" r:id="rId30"/>
    <p:sldId id="280" r:id="rId31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smtClean="0"/>
              <a:t>Kliknutím můžete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88090-4530-4B98-B3B5-91C031E660D0}" type="datetimeFigureOut">
              <a:rPr lang="cs-CZ" smtClean="0"/>
              <a:t>28.04.2022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19B58-F38E-416C-BE84-33651F80D5B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79091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88090-4530-4B98-B3B5-91C031E660D0}" type="datetimeFigureOut">
              <a:rPr lang="cs-CZ" smtClean="0"/>
              <a:t>28.04.2022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19B58-F38E-416C-BE84-33651F80D5B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906109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88090-4530-4B98-B3B5-91C031E660D0}" type="datetimeFigureOut">
              <a:rPr lang="cs-CZ" smtClean="0"/>
              <a:t>28.04.2022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19B58-F38E-416C-BE84-33651F80D5B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54804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88090-4530-4B98-B3B5-91C031E660D0}" type="datetimeFigureOut">
              <a:rPr lang="cs-CZ" smtClean="0"/>
              <a:t>28.04.2022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19B58-F38E-416C-BE84-33651F80D5B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06196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88090-4530-4B98-B3B5-91C031E660D0}" type="datetimeFigureOut">
              <a:rPr lang="cs-CZ" smtClean="0"/>
              <a:t>28.04.2022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19B58-F38E-416C-BE84-33651F80D5B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63796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88090-4530-4B98-B3B5-91C031E660D0}" type="datetimeFigureOut">
              <a:rPr lang="cs-CZ" smtClean="0"/>
              <a:t>28.04.2022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19B58-F38E-416C-BE84-33651F80D5B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44945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88090-4530-4B98-B3B5-91C031E660D0}" type="datetimeFigureOut">
              <a:rPr lang="cs-CZ" smtClean="0"/>
              <a:t>28.04.2022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19B58-F38E-416C-BE84-33651F80D5B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51148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88090-4530-4B98-B3B5-91C031E660D0}" type="datetimeFigureOut">
              <a:rPr lang="cs-CZ" smtClean="0"/>
              <a:t>28.04.2022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19B58-F38E-416C-BE84-33651F80D5B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51654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88090-4530-4B98-B3B5-91C031E660D0}" type="datetimeFigureOut">
              <a:rPr lang="cs-CZ" smtClean="0"/>
              <a:t>28.04.2022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19B58-F38E-416C-BE84-33651F80D5B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97916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88090-4530-4B98-B3B5-91C031E660D0}" type="datetimeFigureOut">
              <a:rPr lang="cs-CZ" smtClean="0"/>
              <a:t>28.04.2022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19B58-F38E-416C-BE84-33651F80D5B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046959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88090-4530-4B98-B3B5-91C031E660D0}" type="datetimeFigureOut">
              <a:rPr lang="cs-CZ" smtClean="0"/>
              <a:t>28.04.2022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19B58-F38E-416C-BE84-33651F80D5B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70365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388090-4530-4B98-B3B5-91C031E660D0}" type="datetimeFigureOut">
              <a:rPr lang="cs-CZ" smtClean="0"/>
              <a:t>28.04.2022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C19B58-F38E-416C-BE84-33651F80D5B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27451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google.com/search?q=amur+b&#237;l&#253;&amp;client=opera&amp;hs=ne3&amp;source=lnms&amp;tbm=isch&amp;sa=X&amp;ved=2ahUKEwjthKPWrrb3AhUMyKQKHUCOBUAQ_AUoAXoECAIQAw&amp;biw=758&amp;bih=358&amp;dpr=1.75#imgrc=NxnWysQrvJaYbM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561703" y="0"/>
            <a:ext cx="10515600" cy="1325563"/>
          </a:xfrm>
          <a:solidFill>
            <a:srgbClr val="FFFF00"/>
          </a:solidFill>
        </p:spPr>
        <p:txBody>
          <a:bodyPr/>
          <a:lstStyle/>
          <a:p>
            <a:pPr algn="ctr"/>
            <a:r>
              <a:rPr lang="cs-CZ" b="1" dirty="0" smtClean="0">
                <a:latin typeface="+mn-lt"/>
              </a:rPr>
              <a:t>Chov kapra</a:t>
            </a:r>
            <a:endParaRPr lang="cs-CZ" b="1" dirty="0">
              <a:latin typeface="+mn-lt"/>
            </a:endParaRPr>
          </a:p>
        </p:txBody>
      </p:sp>
      <p:pic>
        <p:nvPicPr>
          <p:cNvPr id="7" name="Zástupný symbol pro obsah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8583" y="1325563"/>
            <a:ext cx="7293430" cy="54700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65743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838199" y="143056"/>
            <a:ext cx="10500361" cy="1150167"/>
          </a:xfrm>
          <a:solidFill>
            <a:srgbClr val="FFFF00"/>
          </a:solidFill>
        </p:spPr>
        <p:txBody>
          <a:bodyPr/>
          <a:lstStyle/>
          <a:p>
            <a:pPr algn="ctr"/>
            <a:r>
              <a:rPr lang="cs-CZ" b="1" dirty="0" smtClean="0">
                <a:latin typeface="+mn-lt"/>
              </a:rPr>
              <a:t>Biologie kapra</a:t>
            </a:r>
            <a:endParaRPr lang="cs-CZ" b="1" dirty="0">
              <a:latin typeface="+mn-lt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96389" y="1632857"/>
            <a:ext cx="11194867" cy="5029200"/>
          </a:xfrm>
        </p:spPr>
        <p:txBody>
          <a:bodyPr/>
          <a:lstStyle/>
          <a:p>
            <a:pPr algn="just"/>
            <a:r>
              <a:rPr lang="cs-CZ" b="1" dirty="0" smtClean="0"/>
              <a:t>Výskyt: </a:t>
            </a:r>
            <a:r>
              <a:rPr lang="cs-CZ" dirty="0" smtClean="0"/>
              <a:t>původní domovinou kapra je povodí Černého moře, Kaspického moře a Aralského jezera. V období třetihor se dostal do povodí Dunaje. Tím se mu podařilo dostat na naše území do řek Moravy a Dyje.</a:t>
            </a:r>
          </a:p>
          <a:p>
            <a:pPr algn="just"/>
            <a:endParaRPr lang="cs-CZ" dirty="0"/>
          </a:p>
          <a:p>
            <a:pPr algn="just"/>
            <a:r>
              <a:rPr lang="cs-CZ" b="1" dirty="0" smtClean="0"/>
              <a:t>Potrava: </a:t>
            </a:r>
            <a:r>
              <a:rPr lang="cs-CZ" dirty="0" smtClean="0"/>
              <a:t>Kapr je výhradně všežravec, požírá zooplankton a </a:t>
            </a:r>
            <a:r>
              <a:rPr lang="cs-CZ" dirty="0" err="1" smtClean="0"/>
              <a:t>zoobentos</a:t>
            </a:r>
            <a:r>
              <a:rPr lang="cs-CZ" dirty="0" smtClean="0"/>
              <a:t> (larvy hmyzu, malý vodní korýši). Velmi dobře přijímá obiloviny, které velmi dobře tráví a slouží mu jako zdroj energie</a:t>
            </a:r>
          </a:p>
          <a:p>
            <a:pPr algn="just"/>
            <a:endParaRPr lang="cs-CZ" dirty="0"/>
          </a:p>
          <a:p>
            <a:pPr algn="just"/>
            <a:r>
              <a:rPr lang="pl-PL" b="1" dirty="0"/>
              <a:t>Náročnost na </a:t>
            </a:r>
            <a:r>
              <a:rPr lang="pl-PL" b="1" dirty="0" smtClean="0"/>
              <a:t>kyslík: </a:t>
            </a:r>
            <a:r>
              <a:rPr lang="pl-PL" dirty="0" smtClean="0"/>
              <a:t>optimum </a:t>
            </a:r>
            <a:r>
              <a:rPr lang="pl-PL" dirty="0"/>
              <a:t>je </a:t>
            </a:r>
            <a:r>
              <a:rPr lang="pl-PL" dirty="0" smtClean="0"/>
              <a:t>5 </a:t>
            </a:r>
            <a:r>
              <a:rPr lang="pl-PL" dirty="0"/>
              <a:t>– 7 mg. l-1 O2. Bezpečně ale </a:t>
            </a:r>
            <a:r>
              <a:rPr lang="pl-PL" dirty="0" smtClean="0"/>
              <a:t>snáší </a:t>
            </a:r>
            <a:r>
              <a:rPr lang="cs-CZ" dirty="0" smtClean="0"/>
              <a:t>koncentrace </a:t>
            </a:r>
            <a:r>
              <a:rPr lang="cs-CZ" dirty="0"/>
              <a:t>3 – 4 mg. l-1.</a:t>
            </a:r>
          </a:p>
        </p:txBody>
      </p:sp>
    </p:spTree>
    <p:extLst>
      <p:ext uri="{BB962C8B-B14F-4D97-AF65-F5344CB8AC3E}">
        <p14:creationId xmlns:p14="http://schemas.microsoft.com/office/powerpoint/2010/main" val="36081688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228544"/>
          </a:xfrm>
          <a:solidFill>
            <a:srgbClr val="FFFF00"/>
          </a:solidFill>
        </p:spPr>
        <p:txBody>
          <a:bodyPr/>
          <a:lstStyle/>
          <a:p>
            <a:pPr algn="ctr"/>
            <a:r>
              <a:rPr lang="cs-CZ" b="1" dirty="0">
                <a:latin typeface="+mn-lt"/>
              </a:rPr>
              <a:t>Biologie kapra</a:t>
            </a:r>
            <a:endParaRPr lang="cs-CZ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cs-CZ" b="1" dirty="0"/>
              <a:t>Růst – </a:t>
            </a:r>
            <a:r>
              <a:rPr lang="cs-CZ" dirty="0"/>
              <a:t>u nás je poměrně rychlý. Závisí na podmínkách </a:t>
            </a:r>
            <a:r>
              <a:rPr lang="cs-CZ" dirty="0" smtClean="0"/>
              <a:t>prostředí.</a:t>
            </a:r>
          </a:p>
          <a:p>
            <a:pPr marL="0" indent="0" algn="just">
              <a:buNone/>
            </a:pPr>
            <a:r>
              <a:rPr lang="cs-CZ" b="1" dirty="0" smtClean="0"/>
              <a:t>		</a:t>
            </a:r>
            <a:r>
              <a:rPr lang="cs-CZ" sz="3200" b="1" dirty="0" smtClean="0">
                <a:solidFill>
                  <a:srgbClr val="FF0000"/>
                </a:solidFill>
              </a:rPr>
              <a:t>Orientační hodnoty </a:t>
            </a:r>
          </a:p>
          <a:p>
            <a:pPr algn="just"/>
            <a:r>
              <a:rPr lang="pl-PL" b="1" dirty="0" smtClean="0"/>
              <a:t>K1: Kapr jednoletý </a:t>
            </a:r>
            <a:r>
              <a:rPr lang="pl-PL" dirty="0"/>
              <a:t>25 – 100 g (50 – 120 mm</a:t>
            </a:r>
            <a:r>
              <a:rPr lang="pl-PL" dirty="0" smtClean="0"/>
              <a:t>)</a:t>
            </a:r>
            <a:endParaRPr lang="pl-PL" dirty="0"/>
          </a:p>
          <a:p>
            <a:pPr algn="just"/>
            <a:r>
              <a:rPr lang="cs-CZ" b="1" dirty="0" smtClean="0"/>
              <a:t>K2: Kapr </a:t>
            </a:r>
            <a:r>
              <a:rPr lang="cs-CZ" b="1" dirty="0"/>
              <a:t>dvouletý </a:t>
            </a:r>
            <a:r>
              <a:rPr lang="cs-CZ" dirty="0"/>
              <a:t>250 – 700 g (200 – 350 mm</a:t>
            </a:r>
            <a:r>
              <a:rPr lang="cs-CZ" dirty="0" smtClean="0"/>
              <a:t>)</a:t>
            </a:r>
            <a:endParaRPr lang="cs-CZ" dirty="0"/>
          </a:p>
          <a:p>
            <a:pPr algn="just"/>
            <a:r>
              <a:rPr lang="cs-CZ" b="1" dirty="0" smtClean="0"/>
              <a:t>K3: Kapr </a:t>
            </a:r>
            <a:r>
              <a:rPr lang="cs-CZ" b="1" dirty="0"/>
              <a:t>tříletý </a:t>
            </a:r>
            <a:r>
              <a:rPr lang="cs-CZ" dirty="0"/>
              <a:t>1000 – 1800 g (400 – 500 mm</a:t>
            </a:r>
            <a:r>
              <a:rPr lang="cs-CZ" dirty="0" smtClean="0"/>
              <a:t>)</a:t>
            </a:r>
          </a:p>
          <a:p>
            <a:pPr algn="just"/>
            <a:r>
              <a:rPr lang="cs-CZ" b="1" dirty="0" smtClean="0"/>
              <a:t>K4: Kapr čtyřletý </a:t>
            </a:r>
            <a:r>
              <a:rPr lang="cs-CZ" dirty="0" smtClean="0"/>
              <a:t>nad 2500 g</a:t>
            </a:r>
            <a:endParaRPr lang="cs-CZ" dirty="0"/>
          </a:p>
          <a:p>
            <a:pPr algn="just"/>
            <a:r>
              <a:rPr lang="cs-CZ" dirty="0" smtClean="0"/>
              <a:t> </a:t>
            </a:r>
            <a:r>
              <a:rPr lang="cs-CZ" b="1" dirty="0"/>
              <a:t>Rekordní úlovky jsou přes 20 kg.</a:t>
            </a:r>
          </a:p>
          <a:p>
            <a:pPr algn="just"/>
            <a:r>
              <a:rPr lang="cs-CZ" dirty="0" smtClean="0"/>
              <a:t> </a:t>
            </a:r>
            <a:r>
              <a:rPr lang="cs-CZ" b="1" dirty="0"/>
              <a:t>Pohlavní dospělost – </a:t>
            </a:r>
            <a:r>
              <a:rPr lang="cs-CZ" dirty="0" smtClean="0"/>
              <a:t>ve </a:t>
            </a:r>
            <a:r>
              <a:rPr lang="cs-CZ" dirty="0"/>
              <a:t>3</a:t>
            </a:r>
            <a:r>
              <a:rPr lang="cs-CZ" dirty="0" smtClean="0"/>
              <a:t>. roce mlíčáci  </a:t>
            </a:r>
            <a:r>
              <a:rPr lang="cs-CZ" dirty="0"/>
              <a:t>a </a:t>
            </a:r>
            <a:r>
              <a:rPr lang="cs-CZ" dirty="0" smtClean="0"/>
              <a:t> ve 4</a:t>
            </a:r>
            <a:r>
              <a:rPr lang="cs-CZ" dirty="0"/>
              <a:t>. </a:t>
            </a:r>
            <a:r>
              <a:rPr lang="cs-CZ" dirty="0" smtClean="0"/>
              <a:t>roce jikernačky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612618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254669"/>
          </a:xfrm>
          <a:solidFill>
            <a:srgbClr val="FFFF00"/>
          </a:solidFill>
        </p:spPr>
        <p:txBody>
          <a:bodyPr/>
          <a:lstStyle/>
          <a:p>
            <a:pPr algn="ctr"/>
            <a:r>
              <a:rPr lang="cs-CZ" b="1" dirty="0">
                <a:latin typeface="+mn-lt"/>
              </a:rPr>
              <a:t>Biologie kapra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cs-CZ" b="1" dirty="0"/>
              <a:t>Plodnost: </a:t>
            </a:r>
            <a:r>
              <a:rPr lang="cs-CZ" dirty="0"/>
              <a:t>150 – 250 000 jiker na 1 kg živé váhy. Velikost jiker: 1,3 – 1,8 mm.</a:t>
            </a:r>
          </a:p>
          <a:p>
            <a:pPr algn="just"/>
            <a:r>
              <a:rPr lang="cs-CZ" b="1" dirty="0" smtClean="0"/>
              <a:t>Výtěr </a:t>
            </a:r>
            <a:r>
              <a:rPr lang="cs-CZ" b="1" dirty="0"/>
              <a:t>– </a:t>
            </a:r>
            <a:r>
              <a:rPr lang="cs-CZ" dirty="0"/>
              <a:t>v jarních měsících (duben, květen) při teplotě vody nad 18 stupňů C</a:t>
            </a:r>
            <a:r>
              <a:rPr lang="cs-CZ" dirty="0" smtClean="0"/>
              <a:t>. Výtěr je fytofilní: na ponořené rostliny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596934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150541"/>
            <a:ext cx="10515600" cy="1129620"/>
          </a:xfrm>
          <a:solidFill>
            <a:srgbClr val="FFFF00"/>
          </a:solidFill>
        </p:spPr>
        <p:txBody>
          <a:bodyPr/>
          <a:lstStyle/>
          <a:p>
            <a:pPr algn="ctr"/>
            <a:r>
              <a:rPr lang="cs-CZ" b="1" dirty="0" err="1" smtClean="0">
                <a:latin typeface="+mn-lt"/>
              </a:rPr>
              <a:t>Ošupení</a:t>
            </a:r>
            <a:r>
              <a:rPr lang="cs-CZ" b="1" dirty="0" smtClean="0">
                <a:latin typeface="+mn-lt"/>
              </a:rPr>
              <a:t> kapra</a:t>
            </a:r>
            <a:endParaRPr lang="cs-CZ" b="1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2697" y="1476102"/>
            <a:ext cx="11286309" cy="5381898"/>
          </a:xfrm>
        </p:spPr>
        <p:txBody>
          <a:bodyPr>
            <a:normAutofit lnSpcReduction="10000"/>
          </a:bodyPr>
          <a:lstStyle/>
          <a:p>
            <a:pPr algn="ctr"/>
            <a:r>
              <a:rPr lang="cs-CZ" dirty="0" smtClean="0"/>
              <a:t> </a:t>
            </a:r>
            <a:r>
              <a:rPr lang="cs-CZ" b="1" dirty="0">
                <a:solidFill>
                  <a:srgbClr val="FF0000"/>
                </a:solidFill>
              </a:rPr>
              <a:t>V chovu jsou podle </a:t>
            </a:r>
            <a:r>
              <a:rPr lang="cs-CZ" b="1" dirty="0" err="1">
                <a:solidFill>
                  <a:srgbClr val="FF0000"/>
                </a:solidFill>
              </a:rPr>
              <a:t>šupinného</a:t>
            </a:r>
            <a:r>
              <a:rPr lang="cs-CZ" b="1" dirty="0">
                <a:solidFill>
                  <a:srgbClr val="FF0000"/>
                </a:solidFill>
              </a:rPr>
              <a:t> pokryvu čtyři morfologické </a:t>
            </a:r>
            <a:r>
              <a:rPr lang="cs-CZ" b="1" dirty="0" smtClean="0">
                <a:solidFill>
                  <a:srgbClr val="FF0000"/>
                </a:solidFill>
              </a:rPr>
              <a:t>skupiny fenotypy:</a:t>
            </a:r>
            <a:endParaRPr lang="cs-CZ" b="1" dirty="0">
              <a:solidFill>
                <a:srgbClr val="FF0000"/>
              </a:solidFill>
            </a:endParaRPr>
          </a:p>
          <a:p>
            <a:pPr algn="just"/>
            <a:r>
              <a:rPr lang="cs-CZ" b="1" dirty="0" smtClean="0"/>
              <a:t>Kapr </a:t>
            </a:r>
            <a:r>
              <a:rPr lang="cs-CZ" b="1" dirty="0"/>
              <a:t>šupinatý </a:t>
            </a:r>
            <a:r>
              <a:rPr lang="cs-CZ" dirty="0"/>
              <a:t>– celé tělo je kryto šupinami</a:t>
            </a:r>
          </a:p>
          <a:p>
            <a:pPr algn="just"/>
            <a:r>
              <a:rPr lang="cs-CZ" b="1" dirty="0" smtClean="0"/>
              <a:t>Kapr řádkový </a:t>
            </a:r>
            <a:r>
              <a:rPr lang="cs-CZ" dirty="0"/>
              <a:t>– šupiny jsou u základů ploutví, jednoduchá </a:t>
            </a:r>
            <a:r>
              <a:rPr lang="cs-CZ" dirty="0" smtClean="0"/>
              <a:t>či zdvojená </a:t>
            </a:r>
            <a:r>
              <a:rPr lang="cs-CZ" dirty="0"/>
              <a:t>řada na postranní čáře.</a:t>
            </a:r>
          </a:p>
          <a:p>
            <a:pPr algn="just"/>
            <a:r>
              <a:rPr lang="cs-CZ" b="1" dirty="0" smtClean="0"/>
              <a:t>Kapr </a:t>
            </a:r>
            <a:r>
              <a:rPr lang="cs-CZ" b="1" dirty="0"/>
              <a:t>lysec </a:t>
            </a:r>
            <a:r>
              <a:rPr lang="cs-CZ" dirty="0"/>
              <a:t>– šupiny ostrůvkovitě </a:t>
            </a:r>
            <a:r>
              <a:rPr lang="cs-CZ" dirty="0" smtClean="0"/>
              <a:t>roztroušené</a:t>
            </a:r>
            <a:r>
              <a:rPr lang="cs-CZ" dirty="0"/>
              <a:t> </a:t>
            </a:r>
            <a:r>
              <a:rPr lang="cs-CZ" dirty="0" smtClean="0"/>
              <a:t>po těle, </a:t>
            </a:r>
            <a:r>
              <a:rPr lang="cs-CZ" dirty="0" err="1" smtClean="0"/>
              <a:t>ošupený</a:t>
            </a:r>
            <a:r>
              <a:rPr lang="cs-CZ" dirty="0" smtClean="0"/>
              <a:t> hřbet a břicho</a:t>
            </a:r>
            <a:endParaRPr lang="cs-CZ" dirty="0"/>
          </a:p>
          <a:p>
            <a:pPr algn="just"/>
            <a:r>
              <a:rPr lang="cs-CZ" b="1" dirty="0" smtClean="0"/>
              <a:t>Kapr </a:t>
            </a:r>
            <a:r>
              <a:rPr lang="cs-CZ" b="1" dirty="0"/>
              <a:t>hladký </a:t>
            </a:r>
            <a:r>
              <a:rPr lang="cs-CZ" dirty="0"/>
              <a:t>– silná redukce šupin, pouze podpůrné šupiny u </a:t>
            </a:r>
            <a:r>
              <a:rPr lang="cs-CZ" dirty="0" smtClean="0"/>
              <a:t>báze ploutví</a:t>
            </a:r>
            <a:r>
              <a:rPr lang="cs-CZ" dirty="0"/>
              <a:t>, které mohou chybět.</a:t>
            </a:r>
          </a:p>
          <a:p>
            <a:pPr algn="just"/>
            <a:r>
              <a:rPr lang="cs-CZ" dirty="0" smtClean="0"/>
              <a:t>Šlechtitelská </a:t>
            </a:r>
            <a:r>
              <a:rPr lang="cs-CZ" dirty="0"/>
              <a:t>práce v chovu kapra: zajišťuje ji VÚRH Vodňany, </a:t>
            </a:r>
            <a:r>
              <a:rPr lang="cs-CZ" dirty="0" err="1"/>
              <a:t>SRTábor</a:t>
            </a:r>
            <a:endParaRPr lang="cs-CZ" dirty="0"/>
          </a:p>
          <a:p>
            <a:pPr algn="just"/>
            <a:r>
              <a:rPr lang="cs-CZ" dirty="0"/>
              <a:t>(středisko Milevsko). Zde jsou testovací stanice.</a:t>
            </a:r>
          </a:p>
          <a:p>
            <a:pPr algn="just"/>
            <a:r>
              <a:rPr lang="cs-CZ" dirty="0"/>
              <a:t>Rozmnožovací chovy – Blatná, Třeboň, Hodonín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658213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07442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143499" cy="6858000"/>
          </a:xfrm>
          <a:prstGeom prst="rect">
            <a:avLst/>
          </a:prstGeom>
        </p:spPr>
      </p:pic>
      <p:sp>
        <p:nvSpPr>
          <p:cNvPr id="6" name="AutoShape 2" descr="Výsledek obrázku pro kapr lysec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10688" y="0"/>
            <a:ext cx="5742623" cy="3287023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3499" y="2389873"/>
            <a:ext cx="7048501" cy="4468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25400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Zástupný symbol pro obsah 5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891" y="0"/>
            <a:ext cx="11299371" cy="6779623"/>
          </a:xfrm>
        </p:spPr>
      </p:pic>
    </p:spTree>
    <p:extLst>
      <p:ext uri="{BB962C8B-B14F-4D97-AF65-F5344CB8AC3E}">
        <p14:creationId xmlns:p14="http://schemas.microsoft.com/office/powerpoint/2010/main" val="5831295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1" y="0"/>
            <a:ext cx="9143998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4336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163604"/>
            <a:ext cx="10515600" cy="1194934"/>
          </a:xfrm>
          <a:solidFill>
            <a:srgbClr val="FFFF00"/>
          </a:solidFill>
        </p:spPr>
        <p:txBody>
          <a:bodyPr/>
          <a:lstStyle/>
          <a:p>
            <a:pPr algn="ctr"/>
            <a:r>
              <a:rPr lang="cs-CZ" b="1" dirty="0" smtClean="0">
                <a:latin typeface="+mn-lt"/>
              </a:rPr>
              <a:t>Chov kapra</a:t>
            </a:r>
            <a:endParaRPr lang="cs-CZ" b="1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3954" y="1489166"/>
            <a:ext cx="10739846" cy="4687797"/>
          </a:xfrm>
        </p:spPr>
        <p:txBody>
          <a:bodyPr>
            <a:normAutofit/>
          </a:bodyPr>
          <a:lstStyle/>
          <a:p>
            <a:pPr algn="just"/>
            <a:r>
              <a:rPr lang="cs-CZ" b="1" dirty="0" smtClean="0"/>
              <a:t> </a:t>
            </a:r>
            <a:r>
              <a:rPr lang="cs-CZ" sz="3200" b="1" dirty="0" smtClean="0"/>
              <a:t>Úplný </a:t>
            </a:r>
            <a:r>
              <a:rPr lang="cs-CZ" sz="3200" b="1" dirty="0"/>
              <a:t>či částečný chov </a:t>
            </a:r>
            <a:r>
              <a:rPr lang="cs-CZ" sz="3200" b="1" dirty="0" smtClean="0"/>
              <a:t>kapra</a:t>
            </a:r>
          </a:p>
          <a:p>
            <a:pPr marL="0" indent="0" algn="just">
              <a:buNone/>
            </a:pPr>
            <a:endParaRPr lang="cs-CZ" sz="3200" b="1" dirty="0"/>
          </a:p>
          <a:p>
            <a:pPr algn="just"/>
            <a:r>
              <a:rPr lang="cs-CZ" dirty="0" smtClean="0"/>
              <a:t> </a:t>
            </a:r>
            <a:r>
              <a:rPr lang="cs-CZ" b="1" dirty="0"/>
              <a:t>Úplný – </a:t>
            </a:r>
            <a:r>
              <a:rPr lang="cs-CZ" dirty="0"/>
              <a:t>znamená od jikry až po tržní </a:t>
            </a:r>
            <a:r>
              <a:rPr lang="cs-CZ" dirty="0" smtClean="0"/>
              <a:t>rybu </a:t>
            </a:r>
            <a:r>
              <a:rPr lang="cs-CZ" b="1" dirty="0" smtClean="0"/>
              <a:t>(ucelený chov)</a:t>
            </a:r>
            <a:endParaRPr lang="cs-CZ" b="1" dirty="0"/>
          </a:p>
          <a:p>
            <a:pPr algn="just"/>
            <a:r>
              <a:rPr lang="cs-CZ" dirty="0" smtClean="0"/>
              <a:t> </a:t>
            </a:r>
            <a:r>
              <a:rPr lang="cs-CZ" b="1" dirty="0"/>
              <a:t>Částečný </a:t>
            </a:r>
            <a:r>
              <a:rPr lang="cs-CZ" b="1" dirty="0" smtClean="0"/>
              <a:t>–</a:t>
            </a:r>
            <a:r>
              <a:rPr lang="pl-PL" dirty="0" smtClean="0"/>
              <a:t> </a:t>
            </a:r>
            <a:r>
              <a:rPr lang="pl-PL" dirty="0"/>
              <a:t>Od jikry po plůdek či </a:t>
            </a:r>
            <a:r>
              <a:rPr lang="pl-PL" dirty="0" smtClean="0"/>
              <a:t>násadu nebo od plůdku či násad po tržní rybu.</a:t>
            </a:r>
            <a:endParaRPr lang="pl-PL" dirty="0"/>
          </a:p>
          <a:p>
            <a:pPr algn="just"/>
            <a:r>
              <a:rPr lang="cs-CZ" dirty="0" smtClean="0"/>
              <a:t> </a:t>
            </a:r>
            <a:r>
              <a:rPr lang="cs-CZ" b="1" dirty="0"/>
              <a:t>Naše rybníkářství hospodaří podle 3 až 4 </a:t>
            </a:r>
            <a:r>
              <a:rPr lang="cs-CZ" b="1" dirty="0" smtClean="0"/>
              <a:t>letého hospodářského </a:t>
            </a:r>
            <a:r>
              <a:rPr lang="cs-CZ" b="1" dirty="0"/>
              <a:t>turnusu.</a:t>
            </a:r>
          </a:p>
          <a:p>
            <a:pPr algn="just"/>
            <a:r>
              <a:rPr lang="cs-CZ" b="1" dirty="0" smtClean="0"/>
              <a:t>Hospodářský </a:t>
            </a:r>
            <a:r>
              <a:rPr lang="cs-CZ" b="1" dirty="0"/>
              <a:t>turnus je období od jikry po </a:t>
            </a:r>
            <a:r>
              <a:rPr lang="cs-CZ" b="1" dirty="0" smtClean="0"/>
              <a:t>tržní rybu</a:t>
            </a:r>
            <a:r>
              <a:rPr lang="cs-CZ" b="1" dirty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711818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99011" y="195308"/>
            <a:ext cx="10487298" cy="1228543"/>
          </a:xfrm>
          <a:solidFill>
            <a:srgbClr val="FFFF00"/>
          </a:solidFill>
        </p:spPr>
        <p:txBody>
          <a:bodyPr/>
          <a:lstStyle/>
          <a:p>
            <a:pPr algn="ctr"/>
            <a:r>
              <a:rPr lang="cs-CZ" b="1" dirty="0">
                <a:latin typeface="+mn-lt"/>
              </a:rPr>
              <a:t>Hospodářské cykly u kapra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56755" y="1825624"/>
            <a:ext cx="11443062" cy="5032376"/>
          </a:xfrm>
        </p:spPr>
        <p:txBody>
          <a:bodyPr>
            <a:normAutofit/>
          </a:bodyPr>
          <a:lstStyle/>
          <a:p>
            <a:pPr algn="just"/>
            <a:r>
              <a:rPr lang="cs-CZ" b="1" dirty="0" err="1"/>
              <a:t>Ko</a:t>
            </a:r>
            <a:r>
              <a:rPr lang="cs-CZ" dirty="0"/>
              <a:t> – </a:t>
            </a:r>
            <a:r>
              <a:rPr lang="cs-CZ" dirty="0" err="1"/>
              <a:t>embryonka</a:t>
            </a:r>
            <a:r>
              <a:rPr lang="cs-CZ" dirty="0"/>
              <a:t> kapra těsně po vylíhnutí až do stáří 4-6 týdnů </a:t>
            </a:r>
            <a:r>
              <a:rPr lang="cs-CZ" dirty="0" smtClean="0"/>
              <a:t>nasazovaná 	do </a:t>
            </a:r>
            <a:r>
              <a:rPr lang="cs-CZ" dirty="0"/>
              <a:t>výtažníků I. řádu nebo plůdkových rybníků</a:t>
            </a:r>
          </a:p>
          <a:p>
            <a:pPr algn="just"/>
            <a:r>
              <a:rPr lang="cs-CZ" b="1" dirty="0" err="1" smtClean="0"/>
              <a:t>Kr</a:t>
            </a:r>
            <a:r>
              <a:rPr lang="cs-CZ" dirty="0" smtClean="0"/>
              <a:t> </a:t>
            </a:r>
            <a:r>
              <a:rPr lang="cs-CZ" dirty="0"/>
              <a:t>– kapřík o velikosti od 4,5 cm a 5-10 g nasazovaný do výtažníků II. </a:t>
            </a:r>
            <a:r>
              <a:rPr lang="cs-CZ" dirty="0" smtClean="0"/>
              <a:t>Řádu </a:t>
            </a:r>
            <a:br>
              <a:rPr lang="cs-CZ" dirty="0" smtClean="0"/>
            </a:br>
            <a:r>
              <a:rPr lang="cs-CZ" dirty="0" smtClean="0"/>
              <a:t>	</a:t>
            </a:r>
            <a:r>
              <a:rPr lang="pl-PL" dirty="0" smtClean="0"/>
              <a:t>a </a:t>
            </a:r>
            <a:r>
              <a:rPr lang="pl-PL" dirty="0"/>
              <a:t>lovený na podzim jako K1</a:t>
            </a:r>
          </a:p>
          <a:p>
            <a:pPr algn="just"/>
            <a:r>
              <a:rPr lang="cs-CZ" b="1" dirty="0" smtClean="0"/>
              <a:t>K1</a:t>
            </a:r>
            <a:r>
              <a:rPr lang="cs-CZ" dirty="0" smtClean="0"/>
              <a:t> </a:t>
            </a:r>
            <a:r>
              <a:rPr lang="cs-CZ" dirty="0"/>
              <a:t>– plůdek kapra ve stáří půl až jeden rok lovený na podzim či na jaře</a:t>
            </a:r>
            <a:r>
              <a:rPr lang="cs-CZ" dirty="0" smtClean="0"/>
              <a:t>, </a:t>
            </a:r>
          </a:p>
          <a:p>
            <a:pPr marL="0" indent="0" algn="just">
              <a:buNone/>
            </a:pPr>
            <a:r>
              <a:rPr lang="cs-CZ" dirty="0"/>
              <a:t>	</a:t>
            </a:r>
            <a:r>
              <a:rPr lang="cs-CZ" dirty="0" smtClean="0"/>
              <a:t>(</a:t>
            </a:r>
            <a:r>
              <a:rPr lang="cs-CZ" dirty="0"/>
              <a:t>25-100 g, 50-100 mm)</a:t>
            </a:r>
          </a:p>
          <a:p>
            <a:pPr algn="just"/>
            <a:r>
              <a:rPr lang="cs-CZ" b="1" dirty="0" smtClean="0"/>
              <a:t>K2</a:t>
            </a:r>
            <a:r>
              <a:rPr lang="cs-CZ" dirty="0" smtClean="0"/>
              <a:t> </a:t>
            </a:r>
            <a:r>
              <a:rPr lang="cs-CZ" dirty="0"/>
              <a:t>– násada (věk </a:t>
            </a:r>
            <a:r>
              <a:rPr lang="cs-CZ" dirty="0" smtClean="0"/>
              <a:t>jeden a půl </a:t>
            </a:r>
            <a:r>
              <a:rPr lang="cs-CZ" dirty="0"/>
              <a:t>až </a:t>
            </a:r>
            <a:r>
              <a:rPr lang="cs-CZ" dirty="0" smtClean="0"/>
              <a:t>dva </a:t>
            </a:r>
            <a:r>
              <a:rPr lang="cs-CZ" dirty="0"/>
              <a:t>roky) vysazovaná do násadových </a:t>
            </a:r>
            <a:r>
              <a:rPr lang="cs-CZ" dirty="0" smtClean="0"/>
              <a:t>	rybníků, (</a:t>
            </a:r>
            <a:r>
              <a:rPr lang="cs-CZ" dirty="0"/>
              <a:t>250-700 g, 200-350 mm</a:t>
            </a:r>
            <a:r>
              <a:rPr lang="cs-CZ" dirty="0" smtClean="0"/>
              <a:t>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74246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215481"/>
          </a:xfrm>
          <a:solidFill>
            <a:srgbClr val="FFFF00"/>
          </a:solidFill>
        </p:spPr>
        <p:txBody>
          <a:bodyPr/>
          <a:lstStyle/>
          <a:p>
            <a:pPr algn="ctr"/>
            <a:r>
              <a:rPr lang="cs-CZ" b="1" dirty="0" smtClean="0">
                <a:latin typeface="+mn-lt"/>
              </a:rPr>
              <a:t>Hospodářské cykly u kapra</a:t>
            </a:r>
            <a:endParaRPr lang="cs-CZ" b="1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cs-CZ" b="1" dirty="0"/>
              <a:t>K3</a:t>
            </a:r>
            <a:r>
              <a:rPr lang="cs-CZ" dirty="0"/>
              <a:t> - tříletý (tzv. tržní) kapr určený k dodání na trh o celkové hmotnosti </a:t>
            </a:r>
            <a:r>
              <a:rPr lang="fi-FI" dirty="0"/>
              <a:t>asi 1 200–1 800 g a velikosti 400-500 mm odchovaný v tzv.</a:t>
            </a:r>
            <a:r>
              <a:rPr lang="cs-CZ" dirty="0"/>
              <a:t> hlavním rybníku</a:t>
            </a:r>
          </a:p>
          <a:p>
            <a:pPr algn="just"/>
            <a:r>
              <a:rPr lang="cs-CZ" b="1" dirty="0"/>
              <a:t>K4</a:t>
            </a:r>
            <a:r>
              <a:rPr lang="cs-CZ" dirty="0"/>
              <a:t> – čtyřletý, tržní kapr odchovaný v hlavním „</a:t>
            </a:r>
            <a:r>
              <a:rPr lang="cs-CZ" dirty="0" err="1"/>
              <a:t>dvouhorkovém</a:t>
            </a:r>
            <a:r>
              <a:rPr lang="cs-CZ" dirty="0"/>
              <a:t>“ rybníku o hmotnosti zpravidla nad 2 </a:t>
            </a:r>
            <a:r>
              <a:rPr lang="cs-CZ" dirty="0" smtClean="0"/>
              <a:t>500 </a:t>
            </a:r>
            <a:r>
              <a:rPr lang="cs-CZ" dirty="0"/>
              <a:t>g </a:t>
            </a:r>
            <a:r>
              <a:rPr lang="cs-CZ" b="1" dirty="0"/>
              <a:t>(výběr</a:t>
            </a:r>
            <a:r>
              <a:rPr lang="cs-CZ" b="1" dirty="0" smtClean="0"/>
              <a:t>)</a:t>
            </a:r>
          </a:p>
          <a:p>
            <a:pPr algn="just"/>
            <a:r>
              <a:rPr lang="cs-CZ" b="1" dirty="0" err="1"/>
              <a:t>Krem</a:t>
            </a:r>
            <a:r>
              <a:rPr lang="cs-CZ" dirty="0"/>
              <a:t> – budoucí generační kapr (stále vybíráme nejlepší kusy vhodné  	     pro výtěr</a:t>
            </a:r>
            <a:r>
              <a:rPr lang="cs-CZ" dirty="0" smtClean="0"/>
              <a:t>)</a:t>
            </a:r>
            <a:endParaRPr lang="cs-CZ" b="1" dirty="0"/>
          </a:p>
          <a:p>
            <a:pPr algn="just"/>
            <a:r>
              <a:rPr lang="cs-CZ" b="1" dirty="0"/>
              <a:t>Kg </a:t>
            </a:r>
            <a:r>
              <a:rPr lang="cs-CZ" dirty="0"/>
              <a:t>– generační </a:t>
            </a:r>
            <a:r>
              <a:rPr lang="cs-CZ" dirty="0" smtClean="0"/>
              <a:t>určený </a:t>
            </a:r>
            <a:r>
              <a:rPr lang="cs-CZ" dirty="0"/>
              <a:t>k reprodukci. </a:t>
            </a:r>
            <a:r>
              <a:rPr lang="cs-CZ" dirty="0" smtClean="0"/>
              <a:t>Nejvyšší plemenné </a:t>
            </a:r>
            <a:r>
              <a:rPr lang="cs-CZ" dirty="0"/>
              <a:t>hodnoty dosahují Kg ve stáří 7-8 roků</a:t>
            </a:r>
            <a:r>
              <a:rPr lang="cs-CZ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595211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2074" y="287383"/>
            <a:ext cx="10515600" cy="1058091"/>
          </a:xfrm>
          <a:solidFill>
            <a:srgbClr val="FFFF00"/>
          </a:solidFill>
        </p:spPr>
        <p:txBody>
          <a:bodyPr/>
          <a:lstStyle/>
          <a:p>
            <a:pPr algn="ctr"/>
            <a:r>
              <a:rPr lang="cs-CZ" b="1" dirty="0" smtClean="0">
                <a:latin typeface="+mn-lt"/>
              </a:rPr>
              <a:t>Typy rybníků</a:t>
            </a:r>
            <a:endParaRPr lang="cs-CZ" b="1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9451" y="1645920"/>
            <a:ext cx="11364686" cy="4990011"/>
          </a:xfrm>
        </p:spPr>
        <p:txBody>
          <a:bodyPr>
            <a:normAutofit/>
          </a:bodyPr>
          <a:lstStyle/>
          <a:p>
            <a:pPr algn="just"/>
            <a:r>
              <a:rPr lang="cs-CZ" b="1" dirty="0"/>
              <a:t>Plůdkové výtažníky 1. a 2. </a:t>
            </a:r>
            <a:r>
              <a:rPr lang="cs-CZ" b="1" dirty="0" smtClean="0"/>
              <a:t>řádu: </a:t>
            </a:r>
            <a:r>
              <a:rPr lang="cs-CZ" dirty="0" smtClean="0"/>
              <a:t>jsou málo zabahněné s vysokou úrodností a jen do několika ha. Musí mít dobrý </a:t>
            </a:r>
            <a:r>
              <a:rPr lang="cs-CZ" dirty="0"/>
              <a:t>technický stav, spolehlivý přítok a </a:t>
            </a:r>
            <a:r>
              <a:rPr lang="cs-CZ" dirty="0" smtClean="0"/>
              <a:t>obtokovou stoku. </a:t>
            </a:r>
            <a:r>
              <a:rPr lang="cs-CZ" dirty="0"/>
              <a:t>Optimální průměrná hloubka 80 cm, v lovišti150-200 cm</a:t>
            </a:r>
            <a:r>
              <a:rPr lang="cs-CZ" dirty="0" smtClean="0"/>
              <a:t>.</a:t>
            </a:r>
          </a:p>
          <a:p>
            <a:pPr marL="0" indent="0" algn="just">
              <a:buNone/>
            </a:pPr>
            <a:endParaRPr lang="cs-CZ" dirty="0"/>
          </a:p>
          <a:p>
            <a:pPr algn="just"/>
            <a:r>
              <a:rPr lang="cs-CZ" b="1" dirty="0"/>
              <a:t>Násadové rybníky – </a:t>
            </a:r>
            <a:r>
              <a:rPr lang="cs-CZ" b="1" dirty="0" smtClean="0"/>
              <a:t>výtažníky</a:t>
            </a:r>
            <a:r>
              <a:rPr lang="cs-CZ" dirty="0" smtClean="0"/>
              <a:t>: dochází zde k odchovu K2 (násady kapra). </a:t>
            </a:r>
            <a:endParaRPr lang="cs-CZ" dirty="0"/>
          </a:p>
          <a:p>
            <a:pPr marL="0" indent="0" algn="just">
              <a:buNone/>
            </a:pPr>
            <a:r>
              <a:rPr lang="cs-CZ" dirty="0"/>
              <a:t> </a:t>
            </a:r>
            <a:r>
              <a:rPr lang="cs-CZ" dirty="0" smtClean="0"/>
              <a:t>  Kvalita rybníků je různá (úrodné</a:t>
            </a:r>
            <a:r>
              <a:rPr lang="cs-CZ" dirty="0"/>
              <a:t>, průměrné i </a:t>
            </a:r>
            <a:r>
              <a:rPr lang="cs-CZ" dirty="0" smtClean="0"/>
              <a:t>horší).</a:t>
            </a:r>
            <a:endParaRPr lang="cs-CZ" dirty="0"/>
          </a:p>
          <a:p>
            <a:pPr marL="0" indent="0" algn="just">
              <a:buNone/>
            </a:pPr>
            <a:r>
              <a:rPr lang="cs-CZ" dirty="0"/>
              <a:t> </a:t>
            </a:r>
            <a:r>
              <a:rPr lang="cs-CZ" dirty="0" smtClean="0"/>
              <a:t>  </a:t>
            </a:r>
            <a:r>
              <a:rPr lang="cs-CZ" dirty="0"/>
              <a:t>Většinou jsou to rybníky zbylé po vyčlenění z plůdkových </a:t>
            </a:r>
            <a:r>
              <a:rPr lang="cs-CZ" dirty="0" smtClean="0"/>
              <a:t>výtažníků.</a:t>
            </a:r>
            <a:br>
              <a:rPr lang="cs-CZ" dirty="0" smtClean="0"/>
            </a:br>
            <a:r>
              <a:rPr lang="cs-CZ" dirty="0"/>
              <a:t> </a:t>
            </a:r>
            <a:r>
              <a:rPr lang="cs-CZ" dirty="0" smtClean="0"/>
              <a:t>  Velikostně od 1 ha po několik 10 ha</a:t>
            </a:r>
          </a:p>
        </p:txBody>
      </p:sp>
    </p:spTree>
    <p:extLst>
      <p:ext uri="{BB962C8B-B14F-4D97-AF65-F5344CB8AC3E}">
        <p14:creationId xmlns:p14="http://schemas.microsoft.com/office/powerpoint/2010/main" val="146706080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202418"/>
          </a:xfrm>
          <a:solidFill>
            <a:srgbClr val="FFFF00"/>
          </a:solidFill>
        </p:spPr>
        <p:txBody>
          <a:bodyPr/>
          <a:lstStyle/>
          <a:p>
            <a:pPr algn="ctr"/>
            <a:r>
              <a:rPr lang="cs-CZ" b="1" dirty="0">
                <a:latin typeface="+mn-lt"/>
              </a:rPr>
              <a:t>Typy rybníků</a:t>
            </a:r>
            <a:endParaRPr lang="cs-CZ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cs-CZ" b="1" dirty="0"/>
              <a:t>Rybníky hlavní – jedno nebo </a:t>
            </a:r>
            <a:r>
              <a:rPr lang="cs-CZ" b="1" dirty="0" err="1"/>
              <a:t>dvouhorkové</a:t>
            </a:r>
            <a:endParaRPr lang="cs-CZ" b="1" dirty="0"/>
          </a:p>
          <a:p>
            <a:pPr marL="0" indent="0" algn="just">
              <a:buNone/>
            </a:pPr>
            <a:r>
              <a:rPr lang="cs-CZ" dirty="0"/>
              <a:t>  Slouží k odchovu tržní ryby</a:t>
            </a:r>
          </a:p>
          <a:p>
            <a:pPr marL="0" indent="0" algn="just">
              <a:buNone/>
            </a:pPr>
            <a:r>
              <a:rPr lang="cs-CZ" dirty="0"/>
              <a:t>  Úrodnost – dobrá i vysoká (rybníky často průtočné i zabahněné).</a:t>
            </a:r>
          </a:p>
          <a:p>
            <a:pPr marL="0" indent="0" algn="just">
              <a:buNone/>
            </a:pPr>
            <a:r>
              <a:rPr lang="cs-CZ" dirty="0"/>
              <a:t>  </a:t>
            </a:r>
            <a:r>
              <a:rPr lang="cs-CZ" dirty="0" smtClean="0"/>
              <a:t>Doba nasazení je </a:t>
            </a:r>
            <a:r>
              <a:rPr lang="cs-CZ" dirty="0"/>
              <a:t>1 až 2 roky (horka).</a:t>
            </a:r>
          </a:p>
          <a:p>
            <a:pPr marL="0" indent="0" algn="just">
              <a:buNone/>
            </a:pPr>
            <a:r>
              <a:rPr lang="cs-CZ" dirty="0"/>
              <a:t>  </a:t>
            </a:r>
            <a:r>
              <a:rPr lang="cs-CZ" dirty="0" smtClean="0"/>
              <a:t>Požadavky na hloubku jsou: </a:t>
            </a:r>
            <a:r>
              <a:rPr lang="cs-CZ" dirty="0"/>
              <a:t>průměr 100 cm, v lovišti 200 cm.</a:t>
            </a:r>
          </a:p>
          <a:p>
            <a:pPr algn="just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657237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241606"/>
          </a:xfrm>
          <a:solidFill>
            <a:srgbClr val="FFFF00"/>
          </a:solidFill>
        </p:spPr>
        <p:txBody>
          <a:bodyPr/>
          <a:lstStyle/>
          <a:p>
            <a:pPr algn="ctr"/>
            <a:r>
              <a:rPr lang="cs-CZ" b="1" dirty="0" smtClean="0">
                <a:latin typeface="+mn-lt"/>
              </a:rPr>
              <a:t>Ostatní typy rybníků a nádrží</a:t>
            </a:r>
            <a:endParaRPr lang="cs-CZ" b="1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199" y="1825624"/>
            <a:ext cx="10944497" cy="4640489"/>
          </a:xfrm>
        </p:spPr>
        <p:txBody>
          <a:bodyPr>
            <a:normAutofit/>
          </a:bodyPr>
          <a:lstStyle/>
          <a:p>
            <a:r>
              <a:rPr lang="cs-CZ" b="1" dirty="0" smtClean="0"/>
              <a:t>Komorové </a:t>
            </a:r>
            <a:r>
              <a:rPr lang="cs-CZ" b="1" dirty="0"/>
              <a:t>rybníky – </a:t>
            </a:r>
            <a:r>
              <a:rPr lang="cs-CZ" dirty="0"/>
              <a:t>pro přezimování </a:t>
            </a:r>
            <a:r>
              <a:rPr lang="cs-CZ" dirty="0" smtClean="0"/>
              <a:t>ryb, hloubka 2,5m</a:t>
            </a:r>
            <a:endParaRPr lang="cs-CZ" dirty="0"/>
          </a:p>
          <a:p>
            <a:r>
              <a:rPr lang="cs-CZ" b="1" dirty="0" smtClean="0"/>
              <a:t>Mateční </a:t>
            </a:r>
            <a:r>
              <a:rPr lang="cs-CZ" b="1" dirty="0"/>
              <a:t>rybníky – </a:t>
            </a:r>
            <a:r>
              <a:rPr lang="cs-CZ" dirty="0"/>
              <a:t>slouží k </a:t>
            </a:r>
            <a:r>
              <a:rPr lang="cs-CZ" dirty="0" smtClean="0"/>
              <a:t>výtěru</a:t>
            </a:r>
            <a:endParaRPr lang="cs-CZ" dirty="0"/>
          </a:p>
          <a:p>
            <a:r>
              <a:rPr lang="cs-CZ" b="1" dirty="0" smtClean="0"/>
              <a:t>Manipulační </a:t>
            </a:r>
            <a:r>
              <a:rPr lang="cs-CZ" b="1" dirty="0"/>
              <a:t>rybníky – </a:t>
            </a:r>
            <a:r>
              <a:rPr lang="cs-CZ" dirty="0"/>
              <a:t>pro </a:t>
            </a:r>
            <a:r>
              <a:rPr lang="cs-CZ" dirty="0" smtClean="0"/>
              <a:t>krátkodobé přechovávání</a:t>
            </a:r>
            <a:endParaRPr lang="cs-CZ" dirty="0"/>
          </a:p>
          <a:p>
            <a:r>
              <a:rPr lang="cs-CZ" b="1" dirty="0" smtClean="0"/>
              <a:t>Dubraviovy </a:t>
            </a:r>
            <a:r>
              <a:rPr lang="cs-CZ" b="1" dirty="0"/>
              <a:t>rybníčky – </a:t>
            </a:r>
            <a:r>
              <a:rPr lang="cs-CZ" dirty="0"/>
              <a:t>slouží k </a:t>
            </a:r>
            <a:r>
              <a:rPr lang="cs-CZ" dirty="0" smtClean="0"/>
              <a:t>výtěru</a:t>
            </a:r>
            <a:endParaRPr lang="cs-CZ" dirty="0"/>
          </a:p>
          <a:p>
            <a:r>
              <a:rPr lang="cs-CZ" b="1" dirty="0" smtClean="0"/>
              <a:t>Karanténní </a:t>
            </a:r>
            <a:r>
              <a:rPr lang="cs-CZ" b="1" dirty="0"/>
              <a:t>rybníky či </a:t>
            </a:r>
            <a:r>
              <a:rPr lang="cs-CZ" dirty="0"/>
              <a:t>nádrže </a:t>
            </a:r>
            <a:r>
              <a:rPr lang="cs-CZ" dirty="0" smtClean="0"/>
              <a:t>– pro nemocné nebo nově </a:t>
            </a:r>
            <a:r>
              <a:rPr lang="cs-CZ" dirty="0" err="1" smtClean="0"/>
              <a:t>dovežené</a:t>
            </a:r>
            <a:r>
              <a:rPr lang="cs-CZ" dirty="0" smtClean="0"/>
              <a:t> ryby</a:t>
            </a:r>
            <a:endParaRPr lang="cs-CZ" dirty="0"/>
          </a:p>
          <a:p>
            <a:r>
              <a:rPr lang="cs-CZ" b="1" dirty="0" smtClean="0"/>
              <a:t>Sádky </a:t>
            </a:r>
            <a:r>
              <a:rPr lang="cs-CZ" b="1" dirty="0"/>
              <a:t>–</a:t>
            </a:r>
            <a:r>
              <a:rPr lang="cs-CZ" dirty="0"/>
              <a:t> slouží </a:t>
            </a:r>
            <a:r>
              <a:rPr lang="cs-CZ" dirty="0" smtClean="0"/>
              <a:t>k </a:t>
            </a:r>
            <a:r>
              <a:rPr lang="cs-CZ" dirty="0"/>
              <a:t>přechovávání </a:t>
            </a:r>
            <a:r>
              <a:rPr lang="cs-CZ" dirty="0" smtClean="0"/>
              <a:t>nebo uskladnění ryb </a:t>
            </a:r>
            <a:r>
              <a:rPr lang="cs-CZ" dirty="0"/>
              <a:t>apod.</a:t>
            </a:r>
          </a:p>
        </p:txBody>
      </p:sp>
    </p:spTree>
    <p:extLst>
      <p:ext uri="{BB962C8B-B14F-4D97-AF65-F5344CB8AC3E}">
        <p14:creationId xmlns:p14="http://schemas.microsoft.com/office/powerpoint/2010/main" val="408736355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189355"/>
          </a:xfrm>
          <a:solidFill>
            <a:srgbClr val="FFFF00"/>
          </a:solidFill>
        </p:spPr>
        <p:txBody>
          <a:bodyPr/>
          <a:lstStyle/>
          <a:p>
            <a:pPr algn="ctr"/>
            <a:r>
              <a:rPr lang="cs-CZ" b="1" dirty="0" smtClean="0">
                <a:latin typeface="+mn-lt"/>
              </a:rPr>
              <a:t>Obsádky rybníků</a:t>
            </a:r>
            <a:endParaRPr lang="cs-CZ" b="1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199" y="1825625"/>
            <a:ext cx="10879183" cy="4351338"/>
          </a:xfrm>
        </p:spPr>
        <p:txBody>
          <a:bodyPr/>
          <a:lstStyle/>
          <a:p>
            <a:r>
              <a:rPr lang="cs-CZ" b="1" dirty="0" smtClean="0"/>
              <a:t>obsádky </a:t>
            </a:r>
            <a:r>
              <a:rPr lang="cs-CZ" b="1" dirty="0" err="1" smtClean="0"/>
              <a:t>jednodruhové</a:t>
            </a:r>
            <a:r>
              <a:rPr lang="cs-CZ" b="1" dirty="0" smtClean="0"/>
              <a:t> (monokulturní): </a:t>
            </a:r>
            <a:r>
              <a:rPr lang="cs-CZ" dirty="0"/>
              <a:t>J</a:t>
            </a:r>
            <a:r>
              <a:rPr lang="cs-CZ" dirty="0" smtClean="0"/>
              <a:t>en </a:t>
            </a:r>
            <a:r>
              <a:rPr lang="cs-CZ" dirty="0" smtClean="0"/>
              <a:t>kapr, candát nebo štika. Většina druhů se chová do jednoho roku života v </a:t>
            </a:r>
            <a:r>
              <a:rPr lang="cs-CZ" dirty="0" smtClean="0"/>
              <a:t>monokultuře.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r>
              <a:rPr lang="cs-CZ" b="1" dirty="0" smtClean="0"/>
              <a:t>obsádky </a:t>
            </a:r>
            <a:r>
              <a:rPr lang="cs-CZ" b="1" dirty="0" err="1"/>
              <a:t>vícedruhové</a:t>
            </a:r>
            <a:r>
              <a:rPr lang="cs-CZ" b="1" dirty="0"/>
              <a:t> (</a:t>
            </a:r>
            <a:r>
              <a:rPr lang="cs-CZ" b="1" dirty="0" err="1"/>
              <a:t>polykulturní</a:t>
            </a:r>
            <a:r>
              <a:rPr lang="cs-CZ" b="1" dirty="0" smtClean="0"/>
              <a:t>): </a:t>
            </a:r>
            <a:r>
              <a:rPr lang="cs-CZ" dirty="0"/>
              <a:t>K</a:t>
            </a:r>
            <a:r>
              <a:rPr lang="cs-CZ" dirty="0" smtClean="0"/>
              <a:t>apr </a:t>
            </a:r>
            <a:r>
              <a:rPr lang="cs-CZ" dirty="0" smtClean="0"/>
              <a:t>a jiné druhy </a:t>
            </a:r>
            <a:r>
              <a:rPr lang="cs-CZ" dirty="0" smtClean="0"/>
              <a:t>ryb.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r>
              <a:rPr lang="cs-CZ" b="1" dirty="0" smtClean="0"/>
              <a:t>obsádky normální: </a:t>
            </a:r>
            <a:r>
              <a:rPr lang="cs-CZ" dirty="0"/>
              <a:t>R</a:t>
            </a:r>
            <a:r>
              <a:rPr lang="cs-CZ" dirty="0" smtClean="0"/>
              <a:t>ybník </a:t>
            </a:r>
            <a:r>
              <a:rPr lang="cs-CZ" dirty="0" smtClean="0"/>
              <a:t>není přesazený, obsádka roste </a:t>
            </a:r>
            <a:r>
              <a:rPr lang="cs-CZ" dirty="0" smtClean="0"/>
              <a:t>normálně.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r>
              <a:rPr lang="cs-CZ" b="1" dirty="0" smtClean="0"/>
              <a:t>obsádky </a:t>
            </a:r>
            <a:r>
              <a:rPr lang="cs-CZ" b="1" dirty="0"/>
              <a:t>zhuštěné (</a:t>
            </a:r>
            <a:r>
              <a:rPr lang="cs-CZ" b="1" dirty="0" smtClean="0"/>
              <a:t>zvýšené):</a:t>
            </a:r>
            <a:r>
              <a:rPr lang="cs-CZ" dirty="0" smtClean="0"/>
              <a:t> </a:t>
            </a:r>
            <a:r>
              <a:rPr lang="cs-CZ" dirty="0" smtClean="0"/>
              <a:t>Obsádka </a:t>
            </a:r>
            <a:r>
              <a:rPr lang="cs-CZ" dirty="0"/>
              <a:t>se zvyšuje dvou až </a:t>
            </a:r>
            <a:r>
              <a:rPr lang="cs-CZ" dirty="0" smtClean="0"/>
              <a:t>vícenásobně předpokladem </a:t>
            </a:r>
            <a:r>
              <a:rPr lang="cs-CZ" dirty="0"/>
              <a:t>je přikrmování </a:t>
            </a:r>
            <a:r>
              <a:rPr lang="cs-CZ" dirty="0" smtClean="0"/>
              <a:t>ryb.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7747864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97915"/>
          </a:xfrm>
          <a:solidFill>
            <a:srgbClr val="FFFF00"/>
          </a:solidFill>
        </p:spPr>
        <p:txBody>
          <a:bodyPr/>
          <a:lstStyle/>
          <a:p>
            <a:pPr algn="ctr"/>
            <a:r>
              <a:rPr lang="cs-CZ" b="1" dirty="0" err="1" smtClean="0">
                <a:latin typeface="+mn-lt"/>
              </a:rPr>
              <a:t>Polykulturní</a:t>
            </a:r>
            <a:r>
              <a:rPr lang="cs-CZ" b="1" dirty="0" smtClean="0">
                <a:latin typeface="+mn-lt"/>
              </a:rPr>
              <a:t> obsádky</a:t>
            </a:r>
            <a:endParaRPr lang="cs-CZ" b="1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Je to </a:t>
            </a:r>
            <a:r>
              <a:rPr lang="cs-CZ" dirty="0"/>
              <a:t>nejlepší využití </a:t>
            </a:r>
            <a:r>
              <a:rPr lang="cs-CZ" dirty="0" smtClean="0"/>
              <a:t>přirozené potravy</a:t>
            </a:r>
            <a:r>
              <a:rPr lang="cs-CZ" dirty="0"/>
              <a:t> </a:t>
            </a:r>
            <a:r>
              <a:rPr lang="cs-CZ" dirty="0" smtClean="0"/>
              <a:t>v rybníce.</a:t>
            </a:r>
            <a:endParaRPr lang="cs-CZ" dirty="0"/>
          </a:p>
          <a:p>
            <a:r>
              <a:rPr lang="cs-CZ" dirty="0" smtClean="0"/>
              <a:t>Jedná se o nejrozšířenější typ obsádek.</a:t>
            </a:r>
            <a:endParaRPr lang="cs-CZ" dirty="0"/>
          </a:p>
          <a:p>
            <a:r>
              <a:rPr lang="cs-CZ" dirty="0" smtClean="0"/>
              <a:t>Je důležité zvolit správnou skladbu obsádky, aby nedocházelo k potravní konkurenci a nedocházelo k pozastavení růstu některého </a:t>
            </a:r>
            <a:br>
              <a:rPr lang="cs-CZ" dirty="0" smtClean="0"/>
            </a:br>
            <a:r>
              <a:rPr lang="cs-CZ" dirty="0" smtClean="0"/>
              <a:t>z nich.</a:t>
            </a:r>
            <a:endParaRPr lang="cs-CZ" dirty="0"/>
          </a:p>
          <a:p>
            <a:pPr marL="0" indent="0">
              <a:buNone/>
            </a:pPr>
            <a:r>
              <a:rPr lang="pl-PL" dirty="0"/>
              <a:t> </a:t>
            </a:r>
            <a:r>
              <a:rPr lang="pl-PL" dirty="0" smtClean="0"/>
              <a:t> </a:t>
            </a:r>
            <a:r>
              <a:rPr lang="pl-PL" dirty="0"/>
              <a:t>Proto je </a:t>
            </a:r>
            <a:r>
              <a:rPr lang="pl-PL" dirty="0" smtClean="0"/>
              <a:t>důležité </a:t>
            </a:r>
            <a:r>
              <a:rPr lang="pl-PL" dirty="0"/>
              <a:t>znát </a:t>
            </a:r>
            <a:r>
              <a:rPr lang="pl-PL" dirty="0" smtClean="0"/>
              <a:t>biologii </a:t>
            </a:r>
            <a:r>
              <a:rPr lang="cs-CZ" dirty="0" smtClean="0"/>
              <a:t>jednotlivých druhů a jejich potravní </a:t>
            </a:r>
            <a:br>
              <a:rPr lang="cs-CZ" dirty="0" smtClean="0"/>
            </a:br>
            <a:r>
              <a:rPr lang="cs-CZ" dirty="0" smtClean="0"/>
              <a:t>  nároky.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1485862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31520" y="1825624"/>
            <a:ext cx="10622280" cy="4692741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cs-CZ" sz="3600" b="1" dirty="0" smtClean="0"/>
              <a:t>Příklady</a:t>
            </a:r>
            <a:r>
              <a:rPr lang="cs-CZ" sz="3600" b="1" dirty="0"/>
              <a:t>: kapr - </a:t>
            </a:r>
            <a:r>
              <a:rPr lang="cs-CZ" sz="3600" b="1" dirty="0" smtClean="0"/>
              <a:t>lín</a:t>
            </a:r>
            <a:endParaRPr lang="cs-CZ" sz="3600" dirty="0"/>
          </a:p>
          <a:p>
            <a:r>
              <a:rPr lang="pl-PL" dirty="0" smtClean="0"/>
              <a:t> </a:t>
            </a:r>
            <a:r>
              <a:rPr lang="pl-PL" dirty="0"/>
              <a:t>L2 spolu s násadou kapra (K2) v rozsahu </a:t>
            </a:r>
            <a:r>
              <a:rPr lang="pl-PL" dirty="0" smtClean="0"/>
              <a:t>5-</a:t>
            </a:r>
            <a:r>
              <a:rPr lang="cs-CZ" dirty="0" smtClean="0"/>
              <a:t>30</a:t>
            </a:r>
            <a:r>
              <a:rPr lang="cs-CZ" dirty="0"/>
              <a:t>% hmotnosti plánovaného přírůstku </a:t>
            </a:r>
            <a:r>
              <a:rPr lang="cs-CZ" dirty="0" smtClean="0"/>
              <a:t>K.</a:t>
            </a:r>
            <a:endParaRPr lang="cs-CZ" dirty="0" smtClean="0"/>
          </a:p>
          <a:p>
            <a:r>
              <a:rPr lang="cs-CZ" dirty="0" smtClean="0"/>
              <a:t>Poměr</a:t>
            </a:r>
            <a:r>
              <a:rPr lang="cs-CZ" dirty="0"/>
              <a:t> </a:t>
            </a:r>
            <a:r>
              <a:rPr lang="cs-CZ" dirty="0" smtClean="0"/>
              <a:t>může </a:t>
            </a:r>
            <a:r>
              <a:rPr lang="cs-CZ" dirty="0"/>
              <a:t>být až </a:t>
            </a:r>
            <a:r>
              <a:rPr lang="cs-CZ" dirty="0" smtClean="0"/>
              <a:t>1:1.</a:t>
            </a:r>
            <a:endParaRPr lang="cs-CZ" dirty="0" smtClean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189355"/>
          </a:xfrm>
          <a:solidFill>
            <a:srgbClr val="FFFF00"/>
          </a:solidFill>
        </p:spPr>
        <p:txBody>
          <a:bodyPr/>
          <a:lstStyle/>
          <a:p>
            <a:pPr algn="ctr"/>
            <a:r>
              <a:rPr lang="cs-CZ" b="1" dirty="0" err="1" smtClean="0">
                <a:latin typeface="+mn-lt"/>
              </a:rPr>
              <a:t>Polykulturní</a:t>
            </a:r>
            <a:r>
              <a:rPr lang="cs-CZ" b="1" dirty="0" smtClean="0">
                <a:latin typeface="+mn-lt"/>
              </a:rPr>
              <a:t> obsádky</a:t>
            </a:r>
            <a:endParaRPr lang="cs-CZ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5365924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2411" y="912739"/>
            <a:ext cx="6399155" cy="5945261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5290457" y="274321"/>
            <a:ext cx="2220686" cy="53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Lín obecný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3445369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3954" y="1619794"/>
            <a:ext cx="10739846" cy="5133703"/>
          </a:xfrm>
        </p:spPr>
        <p:txBody>
          <a:bodyPr/>
          <a:lstStyle/>
          <a:p>
            <a:pPr marL="0" indent="0" algn="ctr">
              <a:buNone/>
            </a:pPr>
            <a:r>
              <a:rPr lang="cs-CZ" sz="3600" b="1" dirty="0"/>
              <a:t>Kapr – býložravé </a:t>
            </a:r>
            <a:r>
              <a:rPr lang="cs-CZ" sz="3600" b="1" dirty="0" smtClean="0"/>
              <a:t>ryby (</a:t>
            </a:r>
            <a:r>
              <a:rPr lang="cs-CZ" sz="3600" b="1" dirty="0" err="1" smtClean="0"/>
              <a:t>Tolstolobik</a:t>
            </a:r>
            <a:r>
              <a:rPr lang="cs-CZ" sz="3600" b="1" dirty="0" smtClean="0"/>
              <a:t> bílý, Amur bílý)</a:t>
            </a:r>
            <a:br>
              <a:rPr lang="cs-CZ" sz="3600" b="1" dirty="0" smtClean="0"/>
            </a:br>
            <a:r>
              <a:rPr lang="cs-CZ" sz="3600" b="1" dirty="0" smtClean="0"/>
              <a:t> </a:t>
            </a:r>
            <a:r>
              <a:rPr lang="cs-CZ" sz="3600" b="1" dirty="0"/>
              <a:t>a </a:t>
            </a:r>
            <a:r>
              <a:rPr lang="cs-CZ" sz="3600" b="1" dirty="0" err="1"/>
              <a:t>Tolstolobec</a:t>
            </a:r>
            <a:r>
              <a:rPr lang="cs-CZ" sz="3600" b="1" dirty="0"/>
              <a:t> pestrý</a:t>
            </a:r>
          </a:p>
          <a:p>
            <a:r>
              <a:rPr lang="cs-CZ" dirty="0"/>
              <a:t>Vhodné jsou rybníky v teplejších </a:t>
            </a:r>
            <a:r>
              <a:rPr lang="cs-CZ" dirty="0" smtClean="0"/>
              <a:t>oblastech</a:t>
            </a:r>
            <a:endParaRPr lang="cs-CZ" dirty="0"/>
          </a:p>
          <a:p>
            <a:r>
              <a:rPr lang="cs-CZ" dirty="0"/>
              <a:t>Býložravé ryby využívají fytoplankton, detrit i měkkou vyšší vodní floru.</a:t>
            </a:r>
          </a:p>
          <a:p>
            <a:r>
              <a:rPr lang="cs-CZ" dirty="0"/>
              <a:t>Lze použít i přikrmování zeleným krmením např. </a:t>
            </a:r>
            <a:r>
              <a:rPr lang="cs-CZ" dirty="0" smtClean="0"/>
              <a:t>vojtěškou</a:t>
            </a:r>
            <a:endParaRPr lang="cs-CZ" dirty="0"/>
          </a:p>
          <a:p>
            <a:r>
              <a:rPr lang="cs-CZ" dirty="0"/>
              <a:t>Doporučená </a:t>
            </a:r>
            <a:r>
              <a:rPr lang="cs-CZ" dirty="0" err="1"/>
              <a:t>polykultura</a:t>
            </a:r>
            <a:r>
              <a:rPr lang="cs-CZ" dirty="0"/>
              <a:t>:</a:t>
            </a:r>
          </a:p>
          <a:p>
            <a:r>
              <a:rPr lang="cs-CZ" dirty="0"/>
              <a:t>50</a:t>
            </a:r>
            <a:r>
              <a:rPr lang="de-DE" dirty="0"/>
              <a:t>% </a:t>
            </a:r>
            <a:r>
              <a:rPr lang="de-DE" dirty="0" smtClean="0"/>
              <a:t>K</a:t>
            </a:r>
            <a:r>
              <a:rPr lang="cs-CZ" dirty="0" err="1" smtClean="0"/>
              <a:t>apr</a:t>
            </a:r>
            <a:r>
              <a:rPr lang="de-DE" dirty="0" smtClean="0"/>
              <a:t>, </a:t>
            </a:r>
            <a:r>
              <a:rPr lang="cs-CZ" dirty="0" smtClean="0"/>
              <a:t>20-25</a:t>
            </a:r>
            <a:r>
              <a:rPr lang="de-DE" dirty="0" smtClean="0"/>
              <a:t> </a:t>
            </a:r>
            <a:r>
              <a:rPr lang="de-DE" dirty="0"/>
              <a:t>% </a:t>
            </a:r>
            <a:r>
              <a:rPr lang="de-DE" dirty="0" smtClean="0"/>
              <a:t>T</a:t>
            </a:r>
            <a:r>
              <a:rPr lang="cs-CZ" dirty="0" smtClean="0"/>
              <a:t>. </a:t>
            </a:r>
            <a:r>
              <a:rPr lang="de-DE" dirty="0" smtClean="0"/>
              <a:t>b</a:t>
            </a:r>
            <a:r>
              <a:rPr lang="cs-CZ" dirty="0" err="1" smtClean="0"/>
              <a:t>ílý</a:t>
            </a:r>
            <a:r>
              <a:rPr lang="cs-CZ" dirty="0" smtClean="0"/>
              <a:t>, 10- </a:t>
            </a:r>
            <a:r>
              <a:rPr lang="cs-CZ" dirty="0"/>
              <a:t>15% </a:t>
            </a:r>
            <a:r>
              <a:rPr lang="cs-CZ" dirty="0" smtClean="0"/>
              <a:t>T. pestrý, </a:t>
            </a:r>
            <a:r>
              <a:rPr lang="de-DE" dirty="0" smtClean="0"/>
              <a:t> </a:t>
            </a:r>
            <a:r>
              <a:rPr lang="de-DE" dirty="0"/>
              <a:t>5-15 % </a:t>
            </a:r>
            <a:r>
              <a:rPr lang="de-DE" dirty="0" smtClean="0"/>
              <a:t>A</a:t>
            </a:r>
            <a:r>
              <a:rPr lang="cs-CZ" dirty="0" smtClean="0"/>
              <a:t>. </a:t>
            </a:r>
            <a:r>
              <a:rPr lang="de-DE" dirty="0" smtClean="0"/>
              <a:t>b</a:t>
            </a:r>
            <a:r>
              <a:rPr lang="cs-CZ" dirty="0" err="1" smtClean="0"/>
              <a:t>ílý</a:t>
            </a:r>
            <a:endParaRPr lang="de-DE" dirty="0"/>
          </a:p>
          <a:p>
            <a:r>
              <a:rPr lang="cs-CZ" dirty="0"/>
              <a:t>Výsledek: zvýšená celková </a:t>
            </a:r>
            <a:r>
              <a:rPr lang="cs-CZ" dirty="0" smtClean="0"/>
              <a:t>produkce</a:t>
            </a:r>
            <a:endParaRPr lang="cs-CZ" sz="1400" dirty="0"/>
          </a:p>
          <a:p>
            <a:endParaRPr lang="cs-CZ" dirty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838200" y="169182"/>
            <a:ext cx="10515600" cy="1163229"/>
          </a:xfrm>
          <a:solidFill>
            <a:srgbClr val="FFFF00"/>
          </a:solidFill>
        </p:spPr>
        <p:txBody>
          <a:bodyPr/>
          <a:lstStyle/>
          <a:p>
            <a:pPr algn="ctr"/>
            <a:r>
              <a:rPr lang="cs-CZ" b="1" dirty="0" err="1" smtClean="0">
                <a:latin typeface="+mn-lt"/>
              </a:rPr>
              <a:t>Polykulturní</a:t>
            </a:r>
            <a:r>
              <a:rPr lang="cs-CZ" b="1" dirty="0" smtClean="0">
                <a:latin typeface="+mn-lt"/>
              </a:rPr>
              <a:t> obsádky</a:t>
            </a:r>
            <a:endParaRPr lang="cs-CZ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746625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Tolstolobik bílý v nádrži - YouTub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096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Tolstolobik bílý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9053" y="3157038"/>
            <a:ext cx="7072947" cy="3700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Šipka doprava 3"/>
          <p:cNvSpPr/>
          <p:nvPr/>
        </p:nvSpPr>
        <p:spPr>
          <a:xfrm>
            <a:off x="6217920" y="851571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Šipka doleva 4"/>
          <p:cNvSpPr/>
          <p:nvPr/>
        </p:nvSpPr>
        <p:spPr>
          <a:xfrm>
            <a:off x="3997234" y="5472684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7505795" y="851571"/>
            <a:ext cx="3414754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3200" b="1" dirty="0" err="1" smtClean="0"/>
              <a:t>Tolstolobec</a:t>
            </a:r>
            <a:r>
              <a:rPr lang="cs-CZ" sz="3200" b="1" dirty="0" smtClean="0"/>
              <a:t> pestrý</a:t>
            </a:r>
            <a:endParaRPr lang="cs-CZ" sz="32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1045028" y="5434096"/>
            <a:ext cx="2419124" cy="523220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2800" b="1" dirty="0" err="1" smtClean="0"/>
              <a:t>Tolstolobik</a:t>
            </a:r>
            <a:r>
              <a:rPr lang="cs-CZ" sz="2800" b="1" dirty="0" smtClean="0"/>
              <a:t> bílý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177877758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1112" y="1388819"/>
            <a:ext cx="8002785" cy="532549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567544" y="470263"/>
            <a:ext cx="9039496" cy="76944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4400" b="1" dirty="0" smtClean="0"/>
              <a:t>Amur bílý</a:t>
            </a:r>
            <a:endParaRPr lang="cs-CZ" sz="4400" b="1" dirty="0"/>
          </a:p>
        </p:txBody>
      </p:sp>
    </p:spTree>
    <p:extLst>
      <p:ext uri="{BB962C8B-B14F-4D97-AF65-F5344CB8AC3E}">
        <p14:creationId xmlns:p14="http://schemas.microsoft.com/office/powerpoint/2010/main" val="203219367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18457" y="1397726"/>
            <a:ext cx="11051177" cy="5460274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cs-CZ" sz="4200" b="1" dirty="0"/>
              <a:t>Kapr – dravé ryby</a:t>
            </a:r>
          </a:p>
          <a:p>
            <a:r>
              <a:rPr lang="pl-PL" sz="3000" dirty="0" smtClean="0"/>
              <a:t>Vhodné </a:t>
            </a:r>
            <a:r>
              <a:rPr lang="pl-PL" sz="3000" dirty="0"/>
              <a:t>do rybníků s plevelnými rybami.</a:t>
            </a:r>
          </a:p>
          <a:p>
            <a:r>
              <a:rPr lang="cs-CZ" sz="3000" b="1" dirty="0" smtClean="0"/>
              <a:t>Kapr </a:t>
            </a:r>
            <a:r>
              <a:rPr lang="cs-CZ" sz="3000" b="1" dirty="0"/>
              <a:t>+ </a:t>
            </a:r>
            <a:r>
              <a:rPr lang="cs-CZ" sz="3000" b="1" dirty="0" smtClean="0"/>
              <a:t>Štika:</a:t>
            </a:r>
            <a:endParaRPr lang="cs-CZ" sz="3000" b="1" dirty="0"/>
          </a:p>
          <a:p>
            <a:r>
              <a:rPr lang="cs-CZ" sz="3000" b="1" dirty="0" smtClean="0">
                <a:solidFill>
                  <a:srgbClr val="FF0000"/>
                </a:solidFill>
              </a:rPr>
              <a:t>Hlavní </a:t>
            </a:r>
            <a:r>
              <a:rPr lang="cs-CZ" sz="3000" b="1" dirty="0">
                <a:solidFill>
                  <a:srgbClr val="FF0000"/>
                </a:solidFill>
              </a:rPr>
              <a:t>rybníky: </a:t>
            </a:r>
            <a:r>
              <a:rPr lang="cs-CZ" sz="3000" dirty="0"/>
              <a:t>K2-3 + cca 6 ks Š2/ ha,</a:t>
            </a:r>
          </a:p>
          <a:p>
            <a:r>
              <a:rPr lang="cs-CZ" sz="3000" b="1" dirty="0" smtClean="0">
                <a:solidFill>
                  <a:srgbClr val="FF0000"/>
                </a:solidFill>
              </a:rPr>
              <a:t>Násadové </a:t>
            </a:r>
            <a:r>
              <a:rPr lang="cs-CZ" sz="3000" b="1" dirty="0">
                <a:solidFill>
                  <a:srgbClr val="FF0000"/>
                </a:solidFill>
              </a:rPr>
              <a:t>rybníky: </a:t>
            </a:r>
            <a:r>
              <a:rPr lang="cs-CZ" sz="3000" dirty="0"/>
              <a:t>K1 + 10-50 ks </a:t>
            </a:r>
            <a:r>
              <a:rPr lang="cs-CZ" sz="3000" dirty="0" smtClean="0"/>
              <a:t>Š1/ha,</a:t>
            </a:r>
          </a:p>
          <a:p>
            <a:r>
              <a:rPr lang="cs-CZ" sz="3000" b="1" dirty="0" smtClean="0"/>
              <a:t>Kapr </a:t>
            </a:r>
            <a:r>
              <a:rPr lang="cs-CZ" sz="3000" b="1" dirty="0"/>
              <a:t>+ </a:t>
            </a:r>
            <a:r>
              <a:rPr lang="cs-CZ" sz="3000" b="1" dirty="0" smtClean="0"/>
              <a:t>Candát:</a:t>
            </a:r>
            <a:endParaRPr lang="cs-CZ" sz="3000" b="1" dirty="0"/>
          </a:p>
          <a:p>
            <a:r>
              <a:rPr lang="nn-NO" sz="3000" b="1" dirty="0" smtClean="0">
                <a:solidFill>
                  <a:srgbClr val="FF0000"/>
                </a:solidFill>
              </a:rPr>
              <a:t>Hlavní </a:t>
            </a:r>
            <a:r>
              <a:rPr lang="nn-NO" sz="3000" b="1" dirty="0">
                <a:solidFill>
                  <a:srgbClr val="FF0000"/>
                </a:solidFill>
              </a:rPr>
              <a:t>rybníky:</a:t>
            </a:r>
            <a:r>
              <a:rPr lang="nn-NO" sz="3000" dirty="0"/>
              <a:t> K2-3 + do 15 ks Ca2/ha,</a:t>
            </a:r>
          </a:p>
          <a:p>
            <a:r>
              <a:rPr lang="cs-CZ" sz="3000" b="1" dirty="0" smtClean="0">
                <a:solidFill>
                  <a:srgbClr val="FF0000"/>
                </a:solidFill>
              </a:rPr>
              <a:t>Násadové </a:t>
            </a:r>
            <a:r>
              <a:rPr lang="cs-CZ" sz="3000" b="1" dirty="0">
                <a:solidFill>
                  <a:srgbClr val="FF0000"/>
                </a:solidFill>
              </a:rPr>
              <a:t>rybníky: </a:t>
            </a:r>
            <a:r>
              <a:rPr lang="cs-CZ" sz="3000" dirty="0"/>
              <a:t>K1 + 50-150 </a:t>
            </a:r>
            <a:r>
              <a:rPr lang="cs-CZ" sz="3000" dirty="0" smtClean="0"/>
              <a:t>Ca1/ha</a:t>
            </a:r>
            <a:endParaRPr lang="cs-CZ" sz="3000" dirty="0"/>
          </a:p>
          <a:p>
            <a:r>
              <a:rPr lang="cs-CZ" sz="3000" b="1" dirty="0" smtClean="0"/>
              <a:t>Kapr </a:t>
            </a:r>
            <a:r>
              <a:rPr lang="cs-CZ" sz="3000" b="1" dirty="0"/>
              <a:t>+ </a:t>
            </a:r>
            <a:r>
              <a:rPr lang="cs-CZ" sz="3000" b="1" dirty="0" smtClean="0"/>
              <a:t>Sumec:</a:t>
            </a:r>
            <a:endParaRPr lang="cs-CZ" sz="3000" b="1" dirty="0"/>
          </a:p>
          <a:p>
            <a:r>
              <a:rPr lang="cs-CZ" sz="3000" b="1" dirty="0" smtClean="0">
                <a:solidFill>
                  <a:srgbClr val="FF0000"/>
                </a:solidFill>
              </a:rPr>
              <a:t>Hlavní </a:t>
            </a:r>
            <a:r>
              <a:rPr lang="cs-CZ" sz="3000" b="1" dirty="0">
                <a:solidFill>
                  <a:srgbClr val="FF0000"/>
                </a:solidFill>
              </a:rPr>
              <a:t>rybníky: </a:t>
            </a:r>
            <a:r>
              <a:rPr lang="cs-CZ" sz="3000" dirty="0"/>
              <a:t>K2-3 + do 50ks </a:t>
            </a:r>
            <a:r>
              <a:rPr lang="cs-CZ" sz="3000" dirty="0" smtClean="0"/>
              <a:t>Su2/ha</a:t>
            </a:r>
            <a:endParaRPr lang="cs-CZ" sz="3000" dirty="0"/>
          </a:p>
          <a:p>
            <a:r>
              <a:rPr lang="cs-CZ" sz="3000" b="1" dirty="0" smtClean="0">
                <a:solidFill>
                  <a:srgbClr val="FF0000"/>
                </a:solidFill>
              </a:rPr>
              <a:t>Násadové </a:t>
            </a:r>
            <a:r>
              <a:rPr lang="cs-CZ" sz="3000" b="1" dirty="0">
                <a:solidFill>
                  <a:srgbClr val="FF0000"/>
                </a:solidFill>
              </a:rPr>
              <a:t>rybníky: </a:t>
            </a:r>
            <a:r>
              <a:rPr lang="cs-CZ" sz="3000" dirty="0"/>
              <a:t>K1 + 50-150 ks </a:t>
            </a:r>
            <a:r>
              <a:rPr lang="cs-CZ" sz="3000" dirty="0" smtClean="0"/>
              <a:t>Su1/ha</a:t>
            </a:r>
            <a:endParaRPr lang="cs-CZ" sz="3000" dirty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838200" y="195309"/>
            <a:ext cx="10487297" cy="1084852"/>
          </a:xfrm>
          <a:solidFill>
            <a:srgbClr val="FFFF00"/>
          </a:solidFill>
        </p:spPr>
        <p:txBody>
          <a:bodyPr/>
          <a:lstStyle/>
          <a:p>
            <a:pPr algn="ctr"/>
            <a:r>
              <a:rPr lang="cs-CZ" b="1" dirty="0" err="1" smtClean="0">
                <a:latin typeface="+mn-lt"/>
              </a:rPr>
              <a:t>Polykulturní</a:t>
            </a:r>
            <a:r>
              <a:rPr lang="cs-CZ" b="1" dirty="0" smtClean="0">
                <a:latin typeface="+mn-lt"/>
              </a:rPr>
              <a:t> obsádky</a:t>
            </a:r>
            <a:endParaRPr lang="cs-CZ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8257668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313510"/>
            <a:ext cx="10515600" cy="1005840"/>
          </a:xfrm>
          <a:solidFill>
            <a:srgbClr val="FFFF00"/>
          </a:solidFill>
        </p:spPr>
        <p:txBody>
          <a:bodyPr/>
          <a:lstStyle/>
          <a:p>
            <a:pPr algn="ctr"/>
            <a:r>
              <a:rPr lang="cs-CZ" b="1" dirty="0" smtClean="0">
                <a:latin typeface="+mn-lt"/>
              </a:rPr>
              <a:t>ŠTIKA OBECNÁ</a:t>
            </a:r>
            <a:endParaRPr lang="cs-CZ" b="1" dirty="0">
              <a:latin typeface="+mn-lt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9024" y="1449976"/>
            <a:ext cx="8112035" cy="5408023"/>
          </a:xfrm>
        </p:spPr>
      </p:pic>
    </p:spTree>
    <p:extLst>
      <p:ext uri="{BB962C8B-B14F-4D97-AF65-F5344CB8AC3E}">
        <p14:creationId xmlns:p14="http://schemas.microsoft.com/office/powerpoint/2010/main" val="196432480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222069"/>
            <a:ext cx="10515600" cy="992777"/>
          </a:xfrm>
          <a:solidFill>
            <a:srgbClr val="FFFF00"/>
          </a:solidFill>
        </p:spPr>
        <p:txBody>
          <a:bodyPr/>
          <a:lstStyle/>
          <a:p>
            <a:pPr algn="ctr"/>
            <a:r>
              <a:rPr lang="cs-CZ" b="1" dirty="0" smtClean="0">
                <a:latin typeface="+mn-lt"/>
              </a:rPr>
              <a:t>Candát obecný</a:t>
            </a:r>
            <a:endParaRPr lang="cs-CZ" b="1" dirty="0">
              <a:latin typeface="+mn-lt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9691" y="1382190"/>
            <a:ext cx="7158446" cy="5368835"/>
          </a:xfrm>
        </p:spPr>
      </p:pic>
    </p:spTree>
    <p:extLst>
      <p:ext uri="{BB962C8B-B14F-4D97-AF65-F5344CB8AC3E}">
        <p14:creationId xmlns:p14="http://schemas.microsoft.com/office/powerpoint/2010/main" val="357982969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72440" y="1"/>
            <a:ext cx="10515600" cy="1084216"/>
          </a:xfrm>
          <a:solidFill>
            <a:srgbClr val="FFFF00"/>
          </a:solidFill>
        </p:spPr>
        <p:txBody>
          <a:bodyPr/>
          <a:lstStyle/>
          <a:p>
            <a:pPr algn="ctr"/>
            <a:r>
              <a:rPr lang="cs-CZ" b="1" dirty="0" smtClean="0">
                <a:latin typeface="+mn-lt"/>
              </a:rPr>
              <a:t>Sumec velký</a:t>
            </a:r>
            <a:endParaRPr lang="cs-CZ" b="1" dirty="0">
              <a:latin typeface="+mn-lt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84217"/>
            <a:ext cx="6527007" cy="4351338"/>
          </a:xfr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7245" y="2168433"/>
            <a:ext cx="7014755" cy="4676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267657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058726"/>
          </a:xfrm>
          <a:solidFill>
            <a:srgbClr val="FFFF00"/>
          </a:solidFill>
        </p:spPr>
        <p:txBody>
          <a:bodyPr/>
          <a:lstStyle/>
          <a:p>
            <a:pPr algn="ctr"/>
            <a:r>
              <a:rPr lang="cs-CZ" b="1" dirty="0" smtClean="0">
                <a:latin typeface="+mn-lt"/>
              </a:rPr>
              <a:t>Zooplankton: potrava ryb</a:t>
            </a:r>
            <a:endParaRPr lang="cs-CZ" b="1" dirty="0">
              <a:latin typeface="+mn-lt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5753" y="1553728"/>
            <a:ext cx="5794738" cy="5186706"/>
          </a:xfrm>
        </p:spPr>
      </p:pic>
    </p:spTree>
    <p:extLst>
      <p:ext uri="{BB962C8B-B14F-4D97-AF65-F5344CB8AC3E}">
        <p14:creationId xmlns:p14="http://schemas.microsoft.com/office/powerpoint/2010/main" val="240211103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71789"/>
          </a:xfrm>
          <a:solidFill>
            <a:srgbClr val="FFFF00"/>
          </a:solidFill>
        </p:spPr>
        <p:txBody>
          <a:bodyPr/>
          <a:lstStyle/>
          <a:p>
            <a:pPr algn="ctr"/>
            <a:r>
              <a:rPr lang="cs-CZ" b="1" dirty="0" smtClean="0">
                <a:latin typeface="+mn-lt"/>
              </a:rPr>
              <a:t>Výlov</a:t>
            </a:r>
            <a:endParaRPr lang="cs-CZ" b="1" dirty="0">
              <a:latin typeface="+mn-lt"/>
            </a:endParaRPr>
          </a:p>
        </p:txBody>
      </p:sp>
      <p:pic>
        <p:nvPicPr>
          <p:cNvPr id="4" name="Picture 6" descr="https://image.pmgstatic.com/cache/resized/w663/files/images/film/photos/159/420/159420226_c95683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2080271"/>
            <a:ext cx="6107521" cy="4578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7" descr="https://image.pmgstatic.com/cache/resized/w663/files/images/film/photos/159/420/159420227_dfa16b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521" y="2080271"/>
            <a:ext cx="6107521" cy="4578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974365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137104"/>
          </a:xfrm>
          <a:solidFill>
            <a:srgbClr val="FFFF00"/>
          </a:solidFill>
        </p:spPr>
        <p:txBody>
          <a:bodyPr/>
          <a:lstStyle/>
          <a:p>
            <a:pPr algn="ctr"/>
            <a:r>
              <a:rPr lang="cs-CZ" b="1" dirty="0" smtClean="0">
                <a:latin typeface="+mn-lt"/>
              </a:rPr>
              <a:t>Třeboňsko</a:t>
            </a:r>
            <a:endParaRPr lang="cs-CZ" b="1" dirty="0">
              <a:latin typeface="+mn-lt"/>
            </a:endParaRPr>
          </a:p>
        </p:txBody>
      </p:sp>
      <p:pic>
        <p:nvPicPr>
          <p:cNvPr id="4" name="Picture 9" descr="https://image.pmgstatic.com/cache/resized/w663/files/images/film/photos/159/420/159420229_80a2b5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63548"/>
            <a:ext cx="6033522" cy="4522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0" descr="https://image.pmgstatic.com/cache/resized/w663/files/images/film/photos/159/420/159420230_fcf00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3522" y="2069879"/>
            <a:ext cx="6158478" cy="4616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472062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6571" y="1489166"/>
            <a:ext cx="11338559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hlinkClick r:id="rId2"/>
              </a:rPr>
              <a:t>https://</a:t>
            </a:r>
            <a:r>
              <a:rPr lang="cs-CZ" dirty="0" smtClean="0">
                <a:hlinkClick r:id="rId2"/>
              </a:rPr>
              <a:t>www.google.com/</a:t>
            </a:r>
            <a:r>
              <a:rPr lang="cs-CZ" dirty="0" err="1" smtClean="0">
                <a:hlinkClick r:id="rId2"/>
              </a:rPr>
              <a:t>search?q</a:t>
            </a:r>
            <a:r>
              <a:rPr lang="cs-CZ" dirty="0" smtClean="0">
                <a:hlinkClick r:id="rId2"/>
              </a:rPr>
              <a:t>=</a:t>
            </a:r>
            <a:r>
              <a:rPr lang="cs-CZ" dirty="0" err="1" smtClean="0">
                <a:hlinkClick r:id="rId2"/>
              </a:rPr>
              <a:t>amur+bílý&amp;client</a:t>
            </a:r>
            <a:r>
              <a:rPr lang="cs-CZ" dirty="0" smtClean="0">
                <a:hlinkClick r:id="rId2"/>
              </a:rPr>
              <a:t>=</a:t>
            </a:r>
            <a:r>
              <a:rPr lang="cs-CZ" dirty="0" err="1" smtClean="0">
                <a:hlinkClick r:id="rId2"/>
              </a:rPr>
              <a:t>opera&amp;hs</a:t>
            </a:r>
            <a:r>
              <a:rPr lang="cs-CZ" dirty="0" smtClean="0">
                <a:hlinkClick r:id="rId2"/>
              </a:rPr>
              <a:t>=ne3&amp;source=</a:t>
            </a:r>
            <a:r>
              <a:rPr lang="cs-CZ" dirty="0" err="1" smtClean="0">
                <a:hlinkClick r:id="rId2"/>
              </a:rPr>
              <a:t>lnms&amp;tbm</a:t>
            </a:r>
            <a:r>
              <a:rPr lang="cs-CZ" dirty="0" smtClean="0">
                <a:hlinkClick r:id="rId2"/>
              </a:rPr>
              <a:t>=</a:t>
            </a:r>
            <a:r>
              <a:rPr lang="cs-CZ" dirty="0" err="1" smtClean="0">
                <a:hlinkClick r:id="rId2"/>
              </a:rPr>
              <a:t>isch&amp;sa</a:t>
            </a:r>
            <a:r>
              <a:rPr lang="cs-CZ" dirty="0" smtClean="0">
                <a:hlinkClick r:id="rId2"/>
              </a:rPr>
              <a:t>=</a:t>
            </a:r>
            <a:r>
              <a:rPr lang="cs-CZ" dirty="0" err="1" smtClean="0">
                <a:hlinkClick r:id="rId2"/>
              </a:rPr>
              <a:t>X&amp;ved</a:t>
            </a:r>
            <a:r>
              <a:rPr lang="cs-CZ" dirty="0" smtClean="0">
                <a:hlinkClick r:id="rId2"/>
              </a:rPr>
              <a:t>=2ahUKEwjthKPWrrb3AhUMyKQKHUCOBUAQ_AUoAXoECAIQAw&amp;biw=758&amp;bih=358&amp;dpr=1.75#imgrc=</a:t>
            </a:r>
            <a:r>
              <a:rPr lang="cs-CZ" dirty="0" err="1" smtClean="0">
                <a:hlinkClick r:id="rId2"/>
              </a:rPr>
              <a:t>NxnWysQrvJaYbM</a:t>
            </a:r>
            <a:endParaRPr lang="cs-CZ" dirty="0" smtClean="0"/>
          </a:p>
          <a:p>
            <a:r>
              <a:rPr lang="cs-CZ" dirty="0" smtClean="0"/>
              <a:t>Mrk.cz</a:t>
            </a:r>
          </a:p>
          <a:p>
            <a:r>
              <a:rPr lang="cs-CZ" dirty="0"/>
              <a:t>https://www.google.com/</a:t>
            </a:r>
            <a:r>
              <a:rPr lang="cs-CZ" dirty="0" err="1"/>
              <a:t>search?q</a:t>
            </a:r>
            <a:r>
              <a:rPr lang="cs-CZ" dirty="0"/>
              <a:t>=</a:t>
            </a:r>
            <a:r>
              <a:rPr lang="cs-CZ" dirty="0" err="1"/>
              <a:t>tolstolobik+bílý&amp;tbm</a:t>
            </a:r>
            <a:r>
              <a:rPr lang="cs-CZ" dirty="0"/>
              <a:t>=</a:t>
            </a:r>
            <a:r>
              <a:rPr lang="cs-CZ" dirty="0" err="1"/>
              <a:t>isch&amp;ved</a:t>
            </a:r>
            <a:r>
              <a:rPr lang="cs-CZ" dirty="0"/>
              <a:t>=2ahUKEwiznov_rrb3AhUkuqQKHfGSC_QQ2-cCegQIABAA&amp;oq=</a:t>
            </a:r>
            <a:r>
              <a:rPr lang="cs-CZ" dirty="0" err="1"/>
              <a:t>tolstolobik+bílý&amp;gs_lcp</a:t>
            </a:r>
            <a:r>
              <a:rPr lang="cs-CZ" dirty="0"/>
              <a:t>=CgNpbWcQAzIFCAAQgAQyBAgAEBg6BAgAEEM6CAgAELEDEIMBOggIABCABBCxAzoLCAAQgAQQsQMQgwE6BwgAELEDEEM6BAgAEB46BggAEAgQHlDtBFimNGCwOWgAcAB4AYABWogB7wqSAQIyNZgBAKABAaoBC2d3cy13aXotaW1nsAEAwAEB&amp;sclient=</a:t>
            </a:r>
            <a:r>
              <a:rPr lang="cs-CZ" dirty="0" err="1"/>
              <a:t>img&amp;ei</a:t>
            </a:r>
            <a:r>
              <a:rPr lang="cs-CZ" dirty="0"/>
              <a:t>=-</a:t>
            </a:r>
            <a:r>
              <a:rPr lang="cs-CZ" dirty="0" smtClean="0"/>
              <a:t>lNqYrO5BaT0kgXxpa6gDw&amp;bih=358&amp;biw=758&amp;client=</a:t>
            </a:r>
            <a:r>
              <a:rPr lang="cs-CZ" dirty="0" err="1" smtClean="0"/>
              <a:t>opera&amp;hs</a:t>
            </a:r>
            <a:r>
              <a:rPr lang="cs-CZ" dirty="0" smtClean="0"/>
              <a:t>=ne3#imgrc=Y9Mil_tJhR8-EM</a:t>
            </a:r>
          </a:p>
          <a:p>
            <a:r>
              <a:rPr lang="cs-CZ" dirty="0"/>
              <a:t>https://www.google.com/</a:t>
            </a:r>
            <a:r>
              <a:rPr lang="cs-CZ" dirty="0" err="1"/>
              <a:t>search?q</a:t>
            </a:r>
            <a:r>
              <a:rPr lang="cs-CZ" dirty="0"/>
              <a:t>=</a:t>
            </a:r>
            <a:r>
              <a:rPr lang="cs-CZ" dirty="0" err="1"/>
              <a:t>tolstolobik+bílý&amp;tbm</a:t>
            </a:r>
            <a:r>
              <a:rPr lang="cs-CZ" dirty="0"/>
              <a:t>=</a:t>
            </a:r>
            <a:r>
              <a:rPr lang="cs-CZ" dirty="0" err="1"/>
              <a:t>isch&amp;ved</a:t>
            </a:r>
            <a:r>
              <a:rPr lang="cs-CZ" dirty="0"/>
              <a:t>=2ahUKEwiznov_rrb3AhUkuqQKHfGSC_QQ2-cCegQIABAA&amp;oq=</a:t>
            </a:r>
            <a:r>
              <a:rPr lang="cs-CZ" dirty="0" err="1"/>
              <a:t>tolstolobik+bílý&amp;gs_lcp</a:t>
            </a:r>
            <a:r>
              <a:rPr lang="cs-CZ" dirty="0"/>
              <a:t>=CgNpbWcQAzIFCAAQgAQyBAgAEBg6BAgAEEM6CAgAELEDEIMBOggIABCABBCxAzoLCAAQgAQQsQMQgwE6BwgAELEDEEM6BAgAEB46BggAEAgQHlDtBFimNGCwOWgAcAB4AYABWogB7wqSAQIyNZgBAKABAaoBC2d3cy13aXotaW1nsAEAwAEB&amp;sclient=</a:t>
            </a:r>
            <a:r>
              <a:rPr lang="cs-CZ" dirty="0" err="1"/>
              <a:t>img&amp;ei</a:t>
            </a:r>
            <a:r>
              <a:rPr lang="cs-CZ" dirty="0"/>
              <a:t>=-lNqYrO5BaT0kgXxpa6gDw&amp;bih=358&amp;biw=758&amp;client=</a:t>
            </a:r>
            <a:r>
              <a:rPr lang="cs-CZ" dirty="0" err="1"/>
              <a:t>opera&amp;hs</a:t>
            </a:r>
            <a:r>
              <a:rPr lang="cs-CZ" dirty="0"/>
              <a:t>=ne3#imgrc=vH4hwOGy3W2gYM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431075" y="535578"/>
            <a:ext cx="16682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Zdroje</a:t>
            </a:r>
            <a:endParaRPr lang="cs-CZ" sz="3600" b="1" dirty="0"/>
          </a:p>
        </p:txBody>
      </p:sp>
    </p:spTree>
    <p:extLst>
      <p:ext uri="{BB962C8B-B14F-4D97-AF65-F5344CB8AC3E}">
        <p14:creationId xmlns:p14="http://schemas.microsoft.com/office/powerpoint/2010/main" val="936187839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1352</TotalTime>
  <Words>1137</Words>
  <Application>Microsoft Office PowerPoint</Application>
  <PresentationFormat>Širokoúhlá obrazovka</PresentationFormat>
  <Paragraphs>117</Paragraphs>
  <Slides>30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4" baseType="lpstr">
      <vt:lpstr>Arial</vt:lpstr>
      <vt:lpstr>Calibri</vt:lpstr>
      <vt:lpstr>Calibri Light</vt:lpstr>
      <vt:lpstr>Motiv Office</vt:lpstr>
      <vt:lpstr>Chov kapra</vt:lpstr>
      <vt:lpstr>Biologie kapra</vt:lpstr>
      <vt:lpstr>Biologie kapra</vt:lpstr>
      <vt:lpstr>Biologie kapra</vt:lpstr>
      <vt:lpstr>Ošupení kapra</vt:lpstr>
      <vt:lpstr>Prezentace aplikace PowerPoint</vt:lpstr>
      <vt:lpstr>Prezentace aplikace PowerPoint</vt:lpstr>
      <vt:lpstr>Prezentace aplikace PowerPoint</vt:lpstr>
      <vt:lpstr>Prezentace aplikace PowerPoint</vt:lpstr>
      <vt:lpstr>Chov kapra</vt:lpstr>
      <vt:lpstr>Hospodářské cykly u kapra</vt:lpstr>
      <vt:lpstr>Hospodářské cykly u kapra</vt:lpstr>
      <vt:lpstr>Typy rybníků</vt:lpstr>
      <vt:lpstr>Typy rybníků</vt:lpstr>
      <vt:lpstr>Ostatní typy rybníků a nádrží</vt:lpstr>
      <vt:lpstr>Obsádky rybníků</vt:lpstr>
      <vt:lpstr>Polykulturní obsádky</vt:lpstr>
      <vt:lpstr>Polykulturní obsádky</vt:lpstr>
      <vt:lpstr>Prezentace aplikace PowerPoint</vt:lpstr>
      <vt:lpstr>Polykulturní obsádky</vt:lpstr>
      <vt:lpstr>Prezentace aplikace PowerPoint</vt:lpstr>
      <vt:lpstr>Prezentace aplikace PowerPoint</vt:lpstr>
      <vt:lpstr>Polykulturní obsádky</vt:lpstr>
      <vt:lpstr>ŠTIKA OBECNÁ</vt:lpstr>
      <vt:lpstr>Candát obecný</vt:lpstr>
      <vt:lpstr>Sumec velký</vt:lpstr>
      <vt:lpstr>Zooplankton: potrava ryb</vt:lpstr>
      <vt:lpstr>Výlov</vt:lpstr>
      <vt:lpstr>Třeboňsko</vt:lpstr>
      <vt:lpstr>Prezentace aplikace PowerPoint</vt:lpstr>
    </vt:vector>
  </TitlesOfParts>
  <Company>ssrv.cz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Chov kapra</dc:title>
  <dc:creator>ssrv.cz</dc:creator>
  <cp:lastModifiedBy>ssrv.cz</cp:lastModifiedBy>
  <cp:revision>24</cp:revision>
  <dcterms:created xsi:type="dcterms:W3CDTF">2022-02-07T21:28:52Z</dcterms:created>
  <dcterms:modified xsi:type="dcterms:W3CDTF">2022-04-28T09:50:35Z</dcterms:modified>
</cp:coreProperties>
</file>