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8" r:id="rId4"/>
    <p:sldId id="260" r:id="rId5"/>
    <p:sldId id="275" r:id="rId6"/>
    <p:sldId id="261" r:id="rId7"/>
    <p:sldId id="262" r:id="rId8"/>
    <p:sldId id="259" r:id="rId9"/>
    <p:sldId id="263" r:id="rId10"/>
    <p:sldId id="264" r:id="rId11"/>
    <p:sldId id="279" r:id="rId12"/>
    <p:sldId id="265" r:id="rId13"/>
    <p:sldId id="266" r:id="rId14"/>
    <p:sldId id="271" r:id="rId15"/>
    <p:sldId id="277" r:id="rId16"/>
    <p:sldId id="272" r:id="rId17"/>
    <p:sldId id="276" r:id="rId18"/>
    <p:sldId id="267" r:id="rId19"/>
    <p:sldId id="268" r:id="rId20"/>
    <p:sldId id="273" r:id="rId21"/>
    <p:sldId id="269" r:id="rId22"/>
    <p:sldId id="282" r:id="rId23"/>
    <p:sldId id="280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5" r:id="rId33"/>
    <p:sldId id="291" r:id="rId34"/>
    <p:sldId id="292" r:id="rId35"/>
    <p:sldId id="293" r:id="rId36"/>
    <p:sldId id="294" r:id="rId37"/>
    <p:sldId id="297" r:id="rId38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20" autoAdjust="0"/>
    <p:restoredTop sz="91323" autoAdjust="0"/>
  </p:normalViewPr>
  <p:slideViewPr>
    <p:cSldViewPr snapToGrid="0">
      <p:cViewPr varScale="1">
        <p:scale>
          <a:sx n="58" d="100"/>
          <a:sy n="58" d="100"/>
        </p:scale>
        <p:origin x="101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682EF6-3E41-4883-9159-39AD08E9293F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3AA03F5-E8DD-4603-90A7-FE78DE2FF959}">
      <dgm:prSet/>
      <dgm:spPr/>
      <dgm:t>
        <a:bodyPr/>
        <a:lstStyle/>
        <a:p>
          <a:r>
            <a:rPr lang="nb-NO"/>
            <a:t>Hvert utsett + like før slakting </a:t>
          </a:r>
          <a:endParaRPr lang="en-US"/>
        </a:p>
      </dgm:t>
    </dgm:pt>
    <dgm:pt modelId="{2B736460-7CC6-415F-B22F-9ECEA720175E}" type="parTrans" cxnId="{3B6BCF54-FBA3-40F3-996F-890C3DEF4ED1}">
      <dgm:prSet/>
      <dgm:spPr/>
      <dgm:t>
        <a:bodyPr/>
        <a:lstStyle/>
        <a:p>
          <a:endParaRPr lang="en-US"/>
        </a:p>
      </dgm:t>
    </dgm:pt>
    <dgm:pt modelId="{2B284713-A2AE-40CB-B4EA-6D486C4DD416}" type="sibTrans" cxnId="{3B6BCF54-FBA3-40F3-996F-890C3DEF4ED1}">
      <dgm:prSet/>
      <dgm:spPr/>
      <dgm:t>
        <a:bodyPr/>
        <a:lstStyle/>
        <a:p>
          <a:endParaRPr lang="en-US"/>
        </a:p>
      </dgm:t>
    </dgm:pt>
    <dgm:pt modelId="{1022D73D-911B-40BD-BA61-C9499C2ACE5A}">
      <dgm:prSet/>
      <dgm:spPr/>
      <dgm:t>
        <a:bodyPr/>
        <a:lstStyle/>
        <a:p>
          <a:r>
            <a:rPr lang="nb-NO"/>
            <a:t>Standardisert </a:t>
          </a:r>
          <a:endParaRPr lang="en-US"/>
        </a:p>
      </dgm:t>
    </dgm:pt>
    <dgm:pt modelId="{A2623464-5561-4A2B-9F5C-B28B279B3D98}" type="parTrans" cxnId="{FBACBB29-B411-4216-8542-79D8ED9C6AAD}">
      <dgm:prSet/>
      <dgm:spPr/>
      <dgm:t>
        <a:bodyPr/>
        <a:lstStyle/>
        <a:p>
          <a:endParaRPr lang="en-US"/>
        </a:p>
      </dgm:t>
    </dgm:pt>
    <dgm:pt modelId="{EA784834-75A8-48BC-AAC6-4CA94AD20913}" type="sibTrans" cxnId="{FBACBB29-B411-4216-8542-79D8ED9C6AAD}">
      <dgm:prSet/>
      <dgm:spPr/>
      <dgm:t>
        <a:bodyPr/>
        <a:lstStyle/>
        <a:p>
          <a:endParaRPr lang="en-US"/>
        </a:p>
      </dgm:t>
    </dgm:pt>
    <dgm:pt modelId="{D4FEB021-00A2-4E8F-A625-48071B4579FB}">
      <dgm:prSet/>
      <dgm:spPr/>
      <dgm:t>
        <a:bodyPr/>
        <a:lstStyle/>
        <a:p>
          <a:r>
            <a:rPr lang="nb-NO"/>
            <a:t>Ekstern autorisert firma </a:t>
          </a:r>
          <a:endParaRPr lang="en-US"/>
        </a:p>
      </dgm:t>
    </dgm:pt>
    <dgm:pt modelId="{6D5E07C2-2200-4D4A-950C-EF48CCA29FC4}" type="parTrans" cxnId="{E7CDBDE2-B44D-4AF6-878B-A3B89877CE09}">
      <dgm:prSet/>
      <dgm:spPr/>
      <dgm:t>
        <a:bodyPr/>
        <a:lstStyle/>
        <a:p>
          <a:endParaRPr lang="en-US"/>
        </a:p>
      </dgm:t>
    </dgm:pt>
    <dgm:pt modelId="{D52E8FF6-D8D7-49A0-8B53-5578E76E6D42}" type="sibTrans" cxnId="{E7CDBDE2-B44D-4AF6-878B-A3B89877CE09}">
      <dgm:prSet/>
      <dgm:spPr/>
      <dgm:t>
        <a:bodyPr/>
        <a:lstStyle/>
        <a:p>
          <a:endParaRPr lang="en-US"/>
        </a:p>
      </dgm:t>
    </dgm:pt>
    <dgm:pt modelId="{026BD5C9-AC2A-4F62-B3C6-B0852B535A75}">
      <dgm:prSet/>
      <dgm:spPr/>
      <dgm:t>
        <a:bodyPr/>
        <a:lstStyle/>
        <a:p>
          <a:r>
            <a:rPr lang="nb-NO"/>
            <a:t>Strømmåling ved ny lokalitet </a:t>
          </a:r>
          <a:endParaRPr lang="en-US"/>
        </a:p>
      </dgm:t>
    </dgm:pt>
    <dgm:pt modelId="{ED3194A1-F38D-44DF-B024-0638D410B275}" type="parTrans" cxnId="{1A686A67-8F41-4895-8FBC-055FAFE0F61F}">
      <dgm:prSet/>
      <dgm:spPr/>
      <dgm:t>
        <a:bodyPr/>
        <a:lstStyle/>
        <a:p>
          <a:endParaRPr lang="en-US"/>
        </a:p>
      </dgm:t>
    </dgm:pt>
    <dgm:pt modelId="{B46A43FB-D408-4904-B65E-50C3CE059845}" type="sibTrans" cxnId="{1A686A67-8F41-4895-8FBC-055FAFE0F61F}">
      <dgm:prSet/>
      <dgm:spPr/>
      <dgm:t>
        <a:bodyPr/>
        <a:lstStyle/>
        <a:p>
          <a:endParaRPr lang="en-US"/>
        </a:p>
      </dgm:t>
    </dgm:pt>
    <dgm:pt modelId="{D130AD4C-2BBF-42D8-B45C-35C188DA3ED3}">
      <dgm:prSet/>
      <dgm:spPr/>
      <dgm:t>
        <a:bodyPr/>
        <a:lstStyle/>
        <a:p>
          <a:r>
            <a:rPr lang="nb-NO"/>
            <a:t>Bunnprøve av bunnsediment fra min. 8 punkter i nærområde</a:t>
          </a:r>
          <a:endParaRPr lang="en-US"/>
        </a:p>
      </dgm:t>
    </dgm:pt>
    <dgm:pt modelId="{705047DF-B8A5-4B4C-AA7B-47CCE1B6F636}" type="parTrans" cxnId="{C2611E0E-B50F-40E1-8E86-797FADEF5A38}">
      <dgm:prSet/>
      <dgm:spPr/>
      <dgm:t>
        <a:bodyPr/>
        <a:lstStyle/>
        <a:p>
          <a:endParaRPr lang="en-US"/>
        </a:p>
      </dgm:t>
    </dgm:pt>
    <dgm:pt modelId="{19DB29EE-8D5A-42AD-A51B-2AC179F5E86C}" type="sibTrans" cxnId="{C2611E0E-B50F-40E1-8E86-797FADEF5A38}">
      <dgm:prSet/>
      <dgm:spPr/>
      <dgm:t>
        <a:bodyPr/>
        <a:lstStyle/>
        <a:p>
          <a:endParaRPr lang="en-US"/>
        </a:p>
      </dgm:t>
    </dgm:pt>
    <dgm:pt modelId="{E6879574-6457-4719-8298-BBFB8FE1D060}">
      <dgm:prSet/>
      <dgm:spPr/>
      <dgm:t>
        <a:bodyPr/>
        <a:lstStyle/>
        <a:p>
          <a:r>
            <a:rPr lang="nb-NO"/>
            <a:t>-Grab</a:t>
          </a:r>
          <a:endParaRPr lang="en-US"/>
        </a:p>
      </dgm:t>
    </dgm:pt>
    <dgm:pt modelId="{BB08424E-CA71-4400-A168-65B07E9B57B9}" type="parTrans" cxnId="{46268592-152F-40B1-A03D-477C9981A8B7}">
      <dgm:prSet/>
      <dgm:spPr/>
      <dgm:t>
        <a:bodyPr/>
        <a:lstStyle/>
        <a:p>
          <a:endParaRPr lang="en-US"/>
        </a:p>
      </dgm:t>
    </dgm:pt>
    <dgm:pt modelId="{5C8631C3-4B5E-4EEB-AB7E-34778B8487A4}" type="sibTrans" cxnId="{46268592-152F-40B1-A03D-477C9981A8B7}">
      <dgm:prSet/>
      <dgm:spPr/>
      <dgm:t>
        <a:bodyPr/>
        <a:lstStyle/>
        <a:p>
          <a:endParaRPr lang="en-US"/>
        </a:p>
      </dgm:t>
    </dgm:pt>
    <dgm:pt modelId="{19FDA75B-BB7C-404F-868B-8C581BB9E570}">
      <dgm:prSet/>
      <dgm:spPr/>
      <dgm:t>
        <a:bodyPr/>
        <a:lstStyle/>
        <a:p>
          <a:r>
            <a:rPr lang="nb-NO"/>
            <a:t>-Måler fauna, kjemiske forhold (pH)</a:t>
          </a:r>
          <a:endParaRPr lang="en-US"/>
        </a:p>
      </dgm:t>
    </dgm:pt>
    <dgm:pt modelId="{3CA86DFE-5966-489B-BD97-F7CB57DE1F3E}" type="parTrans" cxnId="{A9A031F4-35AE-4C0C-A66D-812A3A258583}">
      <dgm:prSet/>
      <dgm:spPr/>
      <dgm:t>
        <a:bodyPr/>
        <a:lstStyle/>
        <a:p>
          <a:endParaRPr lang="en-US"/>
        </a:p>
      </dgm:t>
    </dgm:pt>
    <dgm:pt modelId="{3277A8B5-A73E-4FB6-8C9F-24A818778ACE}" type="sibTrans" cxnId="{A9A031F4-35AE-4C0C-A66D-812A3A258583}">
      <dgm:prSet/>
      <dgm:spPr/>
      <dgm:t>
        <a:bodyPr/>
        <a:lstStyle/>
        <a:p>
          <a:endParaRPr lang="en-US"/>
        </a:p>
      </dgm:t>
    </dgm:pt>
    <dgm:pt modelId="{476C9C81-834F-4580-A22D-6359E91EE6D2}">
      <dgm:prSet/>
      <dgm:spPr/>
      <dgm:t>
        <a:bodyPr/>
        <a:lstStyle/>
        <a:p>
          <a:r>
            <a:rPr lang="nb-NO"/>
            <a:t>-Sensorisk (gass, konsistens, farge m.m)</a:t>
          </a:r>
          <a:endParaRPr lang="en-US"/>
        </a:p>
      </dgm:t>
    </dgm:pt>
    <dgm:pt modelId="{10D7FBC7-CA46-4951-830E-365AB1F48A61}" type="parTrans" cxnId="{7D616A72-65F5-4320-BBE2-7A6CE85E7949}">
      <dgm:prSet/>
      <dgm:spPr/>
      <dgm:t>
        <a:bodyPr/>
        <a:lstStyle/>
        <a:p>
          <a:endParaRPr lang="en-US"/>
        </a:p>
      </dgm:t>
    </dgm:pt>
    <dgm:pt modelId="{8EAC0EE2-8E3A-45D2-89C2-D360FD0ADF55}" type="sibTrans" cxnId="{7D616A72-65F5-4320-BBE2-7A6CE85E7949}">
      <dgm:prSet/>
      <dgm:spPr/>
      <dgm:t>
        <a:bodyPr/>
        <a:lstStyle/>
        <a:p>
          <a:endParaRPr lang="en-US"/>
        </a:p>
      </dgm:t>
    </dgm:pt>
    <dgm:pt modelId="{B69D3756-4EAC-4E2C-9F3C-BED763846BA4}">
      <dgm:prSet/>
      <dgm:spPr/>
      <dgm:t>
        <a:bodyPr/>
        <a:lstStyle/>
        <a:p>
          <a:r>
            <a:rPr lang="nb-NO"/>
            <a:t>-Tilstand 1-4</a:t>
          </a:r>
          <a:endParaRPr lang="en-US"/>
        </a:p>
      </dgm:t>
    </dgm:pt>
    <dgm:pt modelId="{C65DF1DF-1DEA-4C23-8E18-356A7E01EB7D}" type="parTrans" cxnId="{8F89E652-ED50-4EE0-AA57-C294AE7C3A7C}">
      <dgm:prSet/>
      <dgm:spPr/>
      <dgm:t>
        <a:bodyPr/>
        <a:lstStyle/>
        <a:p>
          <a:endParaRPr lang="en-US"/>
        </a:p>
      </dgm:t>
    </dgm:pt>
    <dgm:pt modelId="{878DC10D-7D03-4C37-B117-FBA699EE4700}" type="sibTrans" cxnId="{8F89E652-ED50-4EE0-AA57-C294AE7C3A7C}">
      <dgm:prSet/>
      <dgm:spPr/>
      <dgm:t>
        <a:bodyPr/>
        <a:lstStyle/>
        <a:p>
          <a:endParaRPr lang="en-US"/>
        </a:p>
      </dgm:t>
    </dgm:pt>
    <dgm:pt modelId="{D6A252D5-4F97-44F1-AD3E-5C3A4CAAA5E8}" type="pres">
      <dgm:prSet presAssocID="{33682EF6-3E41-4883-9159-39AD08E9293F}" presName="Name0" presStyleCnt="0">
        <dgm:presLayoutVars>
          <dgm:dir/>
          <dgm:resizeHandles/>
        </dgm:presLayoutVars>
      </dgm:prSet>
      <dgm:spPr/>
    </dgm:pt>
    <dgm:pt modelId="{F981964A-7798-4B87-B70C-37247D3B8196}" type="pres">
      <dgm:prSet presAssocID="{A3AA03F5-E8DD-4603-90A7-FE78DE2FF959}" presName="compNode" presStyleCnt="0"/>
      <dgm:spPr/>
    </dgm:pt>
    <dgm:pt modelId="{B854D1A4-E677-4D79-8E17-71896A2ABC51}" type="pres">
      <dgm:prSet presAssocID="{A3AA03F5-E8DD-4603-90A7-FE78DE2FF959}" presName="dummyConnPt" presStyleCnt="0"/>
      <dgm:spPr/>
    </dgm:pt>
    <dgm:pt modelId="{A8FA9D95-47C9-4D47-8E77-06BCAB132E21}" type="pres">
      <dgm:prSet presAssocID="{A3AA03F5-E8DD-4603-90A7-FE78DE2FF959}" presName="node" presStyleLbl="node1" presStyleIdx="0" presStyleCnt="9">
        <dgm:presLayoutVars>
          <dgm:bulletEnabled val="1"/>
        </dgm:presLayoutVars>
      </dgm:prSet>
      <dgm:spPr/>
    </dgm:pt>
    <dgm:pt modelId="{16F8DE12-F3A4-4BC4-830D-E9D15892EFD2}" type="pres">
      <dgm:prSet presAssocID="{2B284713-A2AE-40CB-B4EA-6D486C4DD416}" presName="sibTrans" presStyleLbl="bgSibTrans2D1" presStyleIdx="0" presStyleCnt="8"/>
      <dgm:spPr/>
    </dgm:pt>
    <dgm:pt modelId="{8D29DC9D-8705-49F2-97A0-5B8B95D4BDD1}" type="pres">
      <dgm:prSet presAssocID="{1022D73D-911B-40BD-BA61-C9499C2ACE5A}" presName="compNode" presStyleCnt="0"/>
      <dgm:spPr/>
    </dgm:pt>
    <dgm:pt modelId="{CFF964C3-4AC1-4C24-A46A-87590541EDBC}" type="pres">
      <dgm:prSet presAssocID="{1022D73D-911B-40BD-BA61-C9499C2ACE5A}" presName="dummyConnPt" presStyleCnt="0"/>
      <dgm:spPr/>
    </dgm:pt>
    <dgm:pt modelId="{8229D159-0367-41D3-8BA1-03114ABB2D10}" type="pres">
      <dgm:prSet presAssocID="{1022D73D-911B-40BD-BA61-C9499C2ACE5A}" presName="node" presStyleLbl="node1" presStyleIdx="1" presStyleCnt="9">
        <dgm:presLayoutVars>
          <dgm:bulletEnabled val="1"/>
        </dgm:presLayoutVars>
      </dgm:prSet>
      <dgm:spPr/>
    </dgm:pt>
    <dgm:pt modelId="{57EF1E62-B281-44F4-9084-6A1A91A573B7}" type="pres">
      <dgm:prSet presAssocID="{EA784834-75A8-48BC-AAC6-4CA94AD20913}" presName="sibTrans" presStyleLbl="bgSibTrans2D1" presStyleIdx="1" presStyleCnt="8"/>
      <dgm:spPr/>
    </dgm:pt>
    <dgm:pt modelId="{DA2CB303-6C14-4450-A767-40E0FA5903AE}" type="pres">
      <dgm:prSet presAssocID="{D4FEB021-00A2-4E8F-A625-48071B4579FB}" presName="compNode" presStyleCnt="0"/>
      <dgm:spPr/>
    </dgm:pt>
    <dgm:pt modelId="{5ABCFEC5-885E-4388-90D0-7EE085E70D1C}" type="pres">
      <dgm:prSet presAssocID="{D4FEB021-00A2-4E8F-A625-48071B4579FB}" presName="dummyConnPt" presStyleCnt="0"/>
      <dgm:spPr/>
    </dgm:pt>
    <dgm:pt modelId="{6B50D97D-D215-4EA5-BC0F-EBCE92D8532B}" type="pres">
      <dgm:prSet presAssocID="{D4FEB021-00A2-4E8F-A625-48071B4579FB}" presName="node" presStyleLbl="node1" presStyleIdx="2" presStyleCnt="9">
        <dgm:presLayoutVars>
          <dgm:bulletEnabled val="1"/>
        </dgm:presLayoutVars>
      </dgm:prSet>
      <dgm:spPr/>
    </dgm:pt>
    <dgm:pt modelId="{F92A0D65-5116-4D55-800F-3190E968990B}" type="pres">
      <dgm:prSet presAssocID="{D52E8FF6-D8D7-49A0-8B53-5578E76E6D42}" presName="sibTrans" presStyleLbl="bgSibTrans2D1" presStyleIdx="2" presStyleCnt="8"/>
      <dgm:spPr/>
    </dgm:pt>
    <dgm:pt modelId="{0931B796-1AB4-4FD4-BED0-0A550B69C61C}" type="pres">
      <dgm:prSet presAssocID="{026BD5C9-AC2A-4F62-B3C6-B0852B535A75}" presName="compNode" presStyleCnt="0"/>
      <dgm:spPr/>
    </dgm:pt>
    <dgm:pt modelId="{518D7876-55A9-403A-9E5D-5E49406BFE28}" type="pres">
      <dgm:prSet presAssocID="{026BD5C9-AC2A-4F62-B3C6-B0852B535A75}" presName="dummyConnPt" presStyleCnt="0"/>
      <dgm:spPr/>
    </dgm:pt>
    <dgm:pt modelId="{502F3F24-32FF-4D76-BFA5-59082031E1A2}" type="pres">
      <dgm:prSet presAssocID="{026BD5C9-AC2A-4F62-B3C6-B0852B535A75}" presName="node" presStyleLbl="node1" presStyleIdx="3" presStyleCnt="9">
        <dgm:presLayoutVars>
          <dgm:bulletEnabled val="1"/>
        </dgm:presLayoutVars>
      </dgm:prSet>
      <dgm:spPr/>
    </dgm:pt>
    <dgm:pt modelId="{66F514DD-5911-4B4D-AB4F-D4D7D44A7D0F}" type="pres">
      <dgm:prSet presAssocID="{B46A43FB-D408-4904-B65E-50C3CE059845}" presName="sibTrans" presStyleLbl="bgSibTrans2D1" presStyleIdx="3" presStyleCnt="8"/>
      <dgm:spPr/>
    </dgm:pt>
    <dgm:pt modelId="{52522CDC-DBFE-4B8A-84A8-6726DB4CE238}" type="pres">
      <dgm:prSet presAssocID="{D130AD4C-2BBF-42D8-B45C-35C188DA3ED3}" presName="compNode" presStyleCnt="0"/>
      <dgm:spPr/>
    </dgm:pt>
    <dgm:pt modelId="{6649513B-A610-40AF-AC88-833FA5455124}" type="pres">
      <dgm:prSet presAssocID="{D130AD4C-2BBF-42D8-B45C-35C188DA3ED3}" presName="dummyConnPt" presStyleCnt="0"/>
      <dgm:spPr/>
    </dgm:pt>
    <dgm:pt modelId="{E33AEDC6-FDC4-40BE-9C03-4048A42BF5F4}" type="pres">
      <dgm:prSet presAssocID="{D130AD4C-2BBF-42D8-B45C-35C188DA3ED3}" presName="node" presStyleLbl="node1" presStyleIdx="4" presStyleCnt="9">
        <dgm:presLayoutVars>
          <dgm:bulletEnabled val="1"/>
        </dgm:presLayoutVars>
      </dgm:prSet>
      <dgm:spPr/>
    </dgm:pt>
    <dgm:pt modelId="{5B902493-ADC7-4745-A578-3DD94FBE3793}" type="pres">
      <dgm:prSet presAssocID="{19DB29EE-8D5A-42AD-A51B-2AC179F5E86C}" presName="sibTrans" presStyleLbl="bgSibTrans2D1" presStyleIdx="4" presStyleCnt="8"/>
      <dgm:spPr/>
    </dgm:pt>
    <dgm:pt modelId="{3BF5802D-DE02-4862-BE87-11D9A7952691}" type="pres">
      <dgm:prSet presAssocID="{E6879574-6457-4719-8298-BBFB8FE1D060}" presName="compNode" presStyleCnt="0"/>
      <dgm:spPr/>
    </dgm:pt>
    <dgm:pt modelId="{A64143B2-4CFE-480E-9423-EE0DE54F37ED}" type="pres">
      <dgm:prSet presAssocID="{E6879574-6457-4719-8298-BBFB8FE1D060}" presName="dummyConnPt" presStyleCnt="0"/>
      <dgm:spPr/>
    </dgm:pt>
    <dgm:pt modelId="{BDD32E37-1C83-473E-9DB7-6C955EAC1896}" type="pres">
      <dgm:prSet presAssocID="{E6879574-6457-4719-8298-BBFB8FE1D060}" presName="node" presStyleLbl="node1" presStyleIdx="5" presStyleCnt="9">
        <dgm:presLayoutVars>
          <dgm:bulletEnabled val="1"/>
        </dgm:presLayoutVars>
      </dgm:prSet>
      <dgm:spPr/>
    </dgm:pt>
    <dgm:pt modelId="{C1F5F577-ECCE-4FDC-A50C-0880EFECC54D}" type="pres">
      <dgm:prSet presAssocID="{5C8631C3-4B5E-4EEB-AB7E-34778B8487A4}" presName="sibTrans" presStyleLbl="bgSibTrans2D1" presStyleIdx="5" presStyleCnt="8"/>
      <dgm:spPr/>
    </dgm:pt>
    <dgm:pt modelId="{5C137BCC-4587-4E1D-A0DB-B167F3E36C0B}" type="pres">
      <dgm:prSet presAssocID="{19FDA75B-BB7C-404F-868B-8C581BB9E570}" presName="compNode" presStyleCnt="0"/>
      <dgm:spPr/>
    </dgm:pt>
    <dgm:pt modelId="{566D3606-9120-4722-BA1C-630528D3027D}" type="pres">
      <dgm:prSet presAssocID="{19FDA75B-BB7C-404F-868B-8C581BB9E570}" presName="dummyConnPt" presStyleCnt="0"/>
      <dgm:spPr/>
    </dgm:pt>
    <dgm:pt modelId="{9365125D-A7D5-4650-9844-4667A739CBAD}" type="pres">
      <dgm:prSet presAssocID="{19FDA75B-BB7C-404F-868B-8C581BB9E570}" presName="node" presStyleLbl="node1" presStyleIdx="6" presStyleCnt="9">
        <dgm:presLayoutVars>
          <dgm:bulletEnabled val="1"/>
        </dgm:presLayoutVars>
      </dgm:prSet>
      <dgm:spPr/>
    </dgm:pt>
    <dgm:pt modelId="{5358F337-F164-4BD5-B0C0-41394D01B8FF}" type="pres">
      <dgm:prSet presAssocID="{3277A8B5-A73E-4FB6-8C9F-24A818778ACE}" presName="sibTrans" presStyleLbl="bgSibTrans2D1" presStyleIdx="6" presStyleCnt="8"/>
      <dgm:spPr/>
    </dgm:pt>
    <dgm:pt modelId="{E150D001-83B2-4CD8-9E82-F0ACB45B4C4D}" type="pres">
      <dgm:prSet presAssocID="{476C9C81-834F-4580-A22D-6359E91EE6D2}" presName="compNode" presStyleCnt="0"/>
      <dgm:spPr/>
    </dgm:pt>
    <dgm:pt modelId="{5EF652FC-0448-469F-B23C-D0EE203F018F}" type="pres">
      <dgm:prSet presAssocID="{476C9C81-834F-4580-A22D-6359E91EE6D2}" presName="dummyConnPt" presStyleCnt="0"/>
      <dgm:spPr/>
    </dgm:pt>
    <dgm:pt modelId="{FB61B5C1-AB0F-4EAC-ADE6-F5C2E45306C0}" type="pres">
      <dgm:prSet presAssocID="{476C9C81-834F-4580-A22D-6359E91EE6D2}" presName="node" presStyleLbl="node1" presStyleIdx="7" presStyleCnt="9">
        <dgm:presLayoutVars>
          <dgm:bulletEnabled val="1"/>
        </dgm:presLayoutVars>
      </dgm:prSet>
      <dgm:spPr/>
    </dgm:pt>
    <dgm:pt modelId="{06DA640A-CC19-4C69-9B35-E951D957E93F}" type="pres">
      <dgm:prSet presAssocID="{8EAC0EE2-8E3A-45D2-89C2-D360FD0ADF55}" presName="sibTrans" presStyleLbl="bgSibTrans2D1" presStyleIdx="7" presStyleCnt="8"/>
      <dgm:spPr/>
    </dgm:pt>
    <dgm:pt modelId="{585E1FFC-A972-44B9-8F12-CA2C8F39FB50}" type="pres">
      <dgm:prSet presAssocID="{B69D3756-4EAC-4E2C-9F3C-BED763846BA4}" presName="compNode" presStyleCnt="0"/>
      <dgm:spPr/>
    </dgm:pt>
    <dgm:pt modelId="{708EB676-C375-4F97-9837-8B09A9DF1258}" type="pres">
      <dgm:prSet presAssocID="{B69D3756-4EAC-4E2C-9F3C-BED763846BA4}" presName="dummyConnPt" presStyleCnt="0"/>
      <dgm:spPr/>
    </dgm:pt>
    <dgm:pt modelId="{2B0E5344-113E-4B62-BCFC-E62D9C717B7A}" type="pres">
      <dgm:prSet presAssocID="{B69D3756-4EAC-4E2C-9F3C-BED763846BA4}" presName="node" presStyleLbl="node1" presStyleIdx="8" presStyleCnt="9">
        <dgm:presLayoutVars>
          <dgm:bulletEnabled val="1"/>
        </dgm:presLayoutVars>
      </dgm:prSet>
      <dgm:spPr/>
    </dgm:pt>
  </dgm:ptLst>
  <dgm:cxnLst>
    <dgm:cxn modelId="{21DF390B-B886-43E9-B84A-08D03324A255}" type="presOf" srcId="{E6879574-6457-4719-8298-BBFB8FE1D060}" destId="{BDD32E37-1C83-473E-9DB7-6C955EAC1896}" srcOrd="0" destOrd="0" presId="urn:microsoft.com/office/officeart/2005/8/layout/bProcess4"/>
    <dgm:cxn modelId="{C2611E0E-B50F-40E1-8E86-797FADEF5A38}" srcId="{33682EF6-3E41-4883-9159-39AD08E9293F}" destId="{D130AD4C-2BBF-42D8-B45C-35C188DA3ED3}" srcOrd="4" destOrd="0" parTransId="{705047DF-B8A5-4B4C-AA7B-47CCE1B6F636}" sibTransId="{19DB29EE-8D5A-42AD-A51B-2AC179F5E86C}"/>
    <dgm:cxn modelId="{5D909512-2673-46D1-A017-30766FE10D74}" type="presOf" srcId="{EA784834-75A8-48BC-AAC6-4CA94AD20913}" destId="{57EF1E62-B281-44F4-9084-6A1A91A573B7}" srcOrd="0" destOrd="0" presId="urn:microsoft.com/office/officeart/2005/8/layout/bProcess4"/>
    <dgm:cxn modelId="{FBACBB29-B411-4216-8542-79D8ED9C6AAD}" srcId="{33682EF6-3E41-4883-9159-39AD08E9293F}" destId="{1022D73D-911B-40BD-BA61-C9499C2ACE5A}" srcOrd="1" destOrd="0" parTransId="{A2623464-5561-4A2B-9F5C-B28B279B3D98}" sibTransId="{EA784834-75A8-48BC-AAC6-4CA94AD20913}"/>
    <dgm:cxn modelId="{81D17243-4796-4933-A619-FDDF083F8BF5}" type="presOf" srcId="{D52E8FF6-D8D7-49A0-8B53-5578E76E6D42}" destId="{F92A0D65-5116-4D55-800F-3190E968990B}" srcOrd="0" destOrd="0" presId="urn:microsoft.com/office/officeart/2005/8/layout/bProcess4"/>
    <dgm:cxn modelId="{8F89E652-ED50-4EE0-AA57-C294AE7C3A7C}" srcId="{33682EF6-3E41-4883-9159-39AD08E9293F}" destId="{B69D3756-4EAC-4E2C-9F3C-BED763846BA4}" srcOrd="8" destOrd="0" parTransId="{C65DF1DF-1DEA-4C23-8E18-356A7E01EB7D}" sibTransId="{878DC10D-7D03-4C37-B117-FBA699EE4700}"/>
    <dgm:cxn modelId="{3EFCD953-E075-43B2-A211-E6837AC38307}" type="presOf" srcId="{D4FEB021-00A2-4E8F-A625-48071B4579FB}" destId="{6B50D97D-D215-4EA5-BC0F-EBCE92D8532B}" srcOrd="0" destOrd="0" presId="urn:microsoft.com/office/officeart/2005/8/layout/bProcess4"/>
    <dgm:cxn modelId="{3B6BCF54-FBA3-40F3-996F-890C3DEF4ED1}" srcId="{33682EF6-3E41-4883-9159-39AD08E9293F}" destId="{A3AA03F5-E8DD-4603-90A7-FE78DE2FF959}" srcOrd="0" destOrd="0" parTransId="{2B736460-7CC6-415F-B22F-9ECEA720175E}" sibTransId="{2B284713-A2AE-40CB-B4EA-6D486C4DD416}"/>
    <dgm:cxn modelId="{F2F70456-2359-4761-BDA0-66B38FF6985B}" type="presOf" srcId="{476C9C81-834F-4580-A22D-6359E91EE6D2}" destId="{FB61B5C1-AB0F-4EAC-ADE6-F5C2E45306C0}" srcOrd="0" destOrd="0" presId="urn:microsoft.com/office/officeart/2005/8/layout/bProcess4"/>
    <dgm:cxn modelId="{65F4195A-9FF4-4ADB-90EF-4C1DCDD47699}" type="presOf" srcId="{8EAC0EE2-8E3A-45D2-89C2-D360FD0ADF55}" destId="{06DA640A-CC19-4C69-9B35-E951D957E93F}" srcOrd="0" destOrd="0" presId="urn:microsoft.com/office/officeart/2005/8/layout/bProcess4"/>
    <dgm:cxn modelId="{F58F6B60-A527-4526-B392-7607FF44707A}" type="presOf" srcId="{A3AA03F5-E8DD-4603-90A7-FE78DE2FF959}" destId="{A8FA9D95-47C9-4D47-8E77-06BCAB132E21}" srcOrd="0" destOrd="0" presId="urn:microsoft.com/office/officeart/2005/8/layout/bProcess4"/>
    <dgm:cxn modelId="{1A686A67-8F41-4895-8FBC-055FAFE0F61F}" srcId="{33682EF6-3E41-4883-9159-39AD08E9293F}" destId="{026BD5C9-AC2A-4F62-B3C6-B0852B535A75}" srcOrd="3" destOrd="0" parTransId="{ED3194A1-F38D-44DF-B024-0638D410B275}" sibTransId="{B46A43FB-D408-4904-B65E-50C3CE059845}"/>
    <dgm:cxn modelId="{2C253C69-0897-4FF3-9789-985564F7D89C}" type="presOf" srcId="{B46A43FB-D408-4904-B65E-50C3CE059845}" destId="{66F514DD-5911-4B4D-AB4F-D4D7D44A7D0F}" srcOrd="0" destOrd="0" presId="urn:microsoft.com/office/officeart/2005/8/layout/bProcess4"/>
    <dgm:cxn modelId="{7D616A72-65F5-4320-BBE2-7A6CE85E7949}" srcId="{33682EF6-3E41-4883-9159-39AD08E9293F}" destId="{476C9C81-834F-4580-A22D-6359E91EE6D2}" srcOrd="7" destOrd="0" parTransId="{10D7FBC7-CA46-4951-830E-365AB1F48A61}" sibTransId="{8EAC0EE2-8E3A-45D2-89C2-D360FD0ADF55}"/>
    <dgm:cxn modelId="{A209067E-C13E-4F28-A50E-42CF7A4C0F5D}" type="presOf" srcId="{33682EF6-3E41-4883-9159-39AD08E9293F}" destId="{D6A252D5-4F97-44F1-AD3E-5C3A4CAAA5E8}" srcOrd="0" destOrd="0" presId="urn:microsoft.com/office/officeart/2005/8/layout/bProcess4"/>
    <dgm:cxn modelId="{5609A68C-612D-44CD-9E82-4572E29E0597}" type="presOf" srcId="{19DB29EE-8D5A-42AD-A51B-2AC179F5E86C}" destId="{5B902493-ADC7-4745-A578-3DD94FBE3793}" srcOrd="0" destOrd="0" presId="urn:microsoft.com/office/officeart/2005/8/layout/bProcess4"/>
    <dgm:cxn modelId="{96EDE28D-94C5-4057-85EF-FC29D091FA7C}" type="presOf" srcId="{19FDA75B-BB7C-404F-868B-8C581BB9E570}" destId="{9365125D-A7D5-4650-9844-4667A739CBAD}" srcOrd="0" destOrd="0" presId="urn:microsoft.com/office/officeart/2005/8/layout/bProcess4"/>
    <dgm:cxn modelId="{46268592-152F-40B1-A03D-477C9981A8B7}" srcId="{33682EF6-3E41-4883-9159-39AD08E9293F}" destId="{E6879574-6457-4719-8298-BBFB8FE1D060}" srcOrd="5" destOrd="0" parTransId="{BB08424E-CA71-4400-A168-65B07E9B57B9}" sibTransId="{5C8631C3-4B5E-4EEB-AB7E-34778B8487A4}"/>
    <dgm:cxn modelId="{DA594997-E7B0-4F8C-BD6E-F2826AEDA1AC}" type="presOf" srcId="{D130AD4C-2BBF-42D8-B45C-35C188DA3ED3}" destId="{E33AEDC6-FDC4-40BE-9C03-4048A42BF5F4}" srcOrd="0" destOrd="0" presId="urn:microsoft.com/office/officeart/2005/8/layout/bProcess4"/>
    <dgm:cxn modelId="{7F0877B4-BD4B-4BFD-AFFE-3F2BD0576360}" type="presOf" srcId="{5C8631C3-4B5E-4EEB-AB7E-34778B8487A4}" destId="{C1F5F577-ECCE-4FDC-A50C-0880EFECC54D}" srcOrd="0" destOrd="0" presId="urn:microsoft.com/office/officeart/2005/8/layout/bProcess4"/>
    <dgm:cxn modelId="{32DFE7B8-F457-4204-B681-7D748674D553}" type="presOf" srcId="{2B284713-A2AE-40CB-B4EA-6D486C4DD416}" destId="{16F8DE12-F3A4-4BC4-830D-E9D15892EFD2}" srcOrd="0" destOrd="0" presId="urn:microsoft.com/office/officeart/2005/8/layout/bProcess4"/>
    <dgm:cxn modelId="{72FF39BA-638B-437E-8315-7A36D1C438BD}" type="presOf" srcId="{3277A8B5-A73E-4FB6-8C9F-24A818778ACE}" destId="{5358F337-F164-4BD5-B0C0-41394D01B8FF}" srcOrd="0" destOrd="0" presId="urn:microsoft.com/office/officeart/2005/8/layout/bProcess4"/>
    <dgm:cxn modelId="{42EB4DC6-C677-4B3D-AA1E-90F124B949CD}" type="presOf" srcId="{B69D3756-4EAC-4E2C-9F3C-BED763846BA4}" destId="{2B0E5344-113E-4B62-BCFC-E62D9C717B7A}" srcOrd="0" destOrd="0" presId="urn:microsoft.com/office/officeart/2005/8/layout/bProcess4"/>
    <dgm:cxn modelId="{CC097FC7-4FC3-44B6-9E32-2D3682734E76}" type="presOf" srcId="{026BD5C9-AC2A-4F62-B3C6-B0852B535A75}" destId="{502F3F24-32FF-4D76-BFA5-59082031E1A2}" srcOrd="0" destOrd="0" presId="urn:microsoft.com/office/officeart/2005/8/layout/bProcess4"/>
    <dgm:cxn modelId="{D195A2CC-ABBF-4C2E-BCFE-7CC421378E05}" type="presOf" srcId="{1022D73D-911B-40BD-BA61-C9499C2ACE5A}" destId="{8229D159-0367-41D3-8BA1-03114ABB2D10}" srcOrd="0" destOrd="0" presId="urn:microsoft.com/office/officeart/2005/8/layout/bProcess4"/>
    <dgm:cxn modelId="{E7CDBDE2-B44D-4AF6-878B-A3B89877CE09}" srcId="{33682EF6-3E41-4883-9159-39AD08E9293F}" destId="{D4FEB021-00A2-4E8F-A625-48071B4579FB}" srcOrd="2" destOrd="0" parTransId="{6D5E07C2-2200-4D4A-950C-EF48CCA29FC4}" sibTransId="{D52E8FF6-D8D7-49A0-8B53-5578E76E6D42}"/>
    <dgm:cxn modelId="{A9A031F4-35AE-4C0C-A66D-812A3A258583}" srcId="{33682EF6-3E41-4883-9159-39AD08E9293F}" destId="{19FDA75B-BB7C-404F-868B-8C581BB9E570}" srcOrd="6" destOrd="0" parTransId="{3CA86DFE-5966-489B-BD97-F7CB57DE1F3E}" sibTransId="{3277A8B5-A73E-4FB6-8C9F-24A818778ACE}"/>
    <dgm:cxn modelId="{E96DD3EF-85F2-4762-9728-8FED5329B29D}" type="presParOf" srcId="{D6A252D5-4F97-44F1-AD3E-5C3A4CAAA5E8}" destId="{F981964A-7798-4B87-B70C-37247D3B8196}" srcOrd="0" destOrd="0" presId="urn:microsoft.com/office/officeart/2005/8/layout/bProcess4"/>
    <dgm:cxn modelId="{F46183DA-2ACB-422A-8041-82C70D3E92EA}" type="presParOf" srcId="{F981964A-7798-4B87-B70C-37247D3B8196}" destId="{B854D1A4-E677-4D79-8E17-71896A2ABC51}" srcOrd="0" destOrd="0" presId="urn:microsoft.com/office/officeart/2005/8/layout/bProcess4"/>
    <dgm:cxn modelId="{11B3F09E-4AFC-46FC-BF58-426CCD4056D7}" type="presParOf" srcId="{F981964A-7798-4B87-B70C-37247D3B8196}" destId="{A8FA9D95-47C9-4D47-8E77-06BCAB132E21}" srcOrd="1" destOrd="0" presId="urn:microsoft.com/office/officeart/2005/8/layout/bProcess4"/>
    <dgm:cxn modelId="{B9143C1D-6931-4A02-97D5-C8ACD81CA4DC}" type="presParOf" srcId="{D6A252D5-4F97-44F1-AD3E-5C3A4CAAA5E8}" destId="{16F8DE12-F3A4-4BC4-830D-E9D15892EFD2}" srcOrd="1" destOrd="0" presId="urn:microsoft.com/office/officeart/2005/8/layout/bProcess4"/>
    <dgm:cxn modelId="{60459FCE-2F1A-431B-9D87-D8631C7CE92A}" type="presParOf" srcId="{D6A252D5-4F97-44F1-AD3E-5C3A4CAAA5E8}" destId="{8D29DC9D-8705-49F2-97A0-5B8B95D4BDD1}" srcOrd="2" destOrd="0" presId="urn:microsoft.com/office/officeart/2005/8/layout/bProcess4"/>
    <dgm:cxn modelId="{BAC5D2C9-A77E-4FB5-BA20-8768868D77B3}" type="presParOf" srcId="{8D29DC9D-8705-49F2-97A0-5B8B95D4BDD1}" destId="{CFF964C3-4AC1-4C24-A46A-87590541EDBC}" srcOrd="0" destOrd="0" presId="urn:microsoft.com/office/officeart/2005/8/layout/bProcess4"/>
    <dgm:cxn modelId="{3EE1D8A4-8AF6-43DC-BD57-0DA7118FAC3A}" type="presParOf" srcId="{8D29DC9D-8705-49F2-97A0-5B8B95D4BDD1}" destId="{8229D159-0367-41D3-8BA1-03114ABB2D10}" srcOrd="1" destOrd="0" presId="urn:microsoft.com/office/officeart/2005/8/layout/bProcess4"/>
    <dgm:cxn modelId="{521174A2-E934-4D9F-B688-21AE7C4346EF}" type="presParOf" srcId="{D6A252D5-4F97-44F1-AD3E-5C3A4CAAA5E8}" destId="{57EF1E62-B281-44F4-9084-6A1A91A573B7}" srcOrd="3" destOrd="0" presId="urn:microsoft.com/office/officeart/2005/8/layout/bProcess4"/>
    <dgm:cxn modelId="{9E5DA716-6AF8-4E2F-A758-D565D95CD259}" type="presParOf" srcId="{D6A252D5-4F97-44F1-AD3E-5C3A4CAAA5E8}" destId="{DA2CB303-6C14-4450-A767-40E0FA5903AE}" srcOrd="4" destOrd="0" presId="urn:microsoft.com/office/officeart/2005/8/layout/bProcess4"/>
    <dgm:cxn modelId="{79DB8A5B-FD62-4293-B43F-1C56B7088DB9}" type="presParOf" srcId="{DA2CB303-6C14-4450-A767-40E0FA5903AE}" destId="{5ABCFEC5-885E-4388-90D0-7EE085E70D1C}" srcOrd="0" destOrd="0" presId="urn:microsoft.com/office/officeart/2005/8/layout/bProcess4"/>
    <dgm:cxn modelId="{EA3ABF28-49DB-4CBF-AAFE-F8958CBC437D}" type="presParOf" srcId="{DA2CB303-6C14-4450-A767-40E0FA5903AE}" destId="{6B50D97D-D215-4EA5-BC0F-EBCE92D8532B}" srcOrd="1" destOrd="0" presId="urn:microsoft.com/office/officeart/2005/8/layout/bProcess4"/>
    <dgm:cxn modelId="{4688AD9D-A279-40FA-9CB3-1F3A877FF960}" type="presParOf" srcId="{D6A252D5-4F97-44F1-AD3E-5C3A4CAAA5E8}" destId="{F92A0D65-5116-4D55-800F-3190E968990B}" srcOrd="5" destOrd="0" presId="urn:microsoft.com/office/officeart/2005/8/layout/bProcess4"/>
    <dgm:cxn modelId="{F2CAF424-843E-4466-8DB5-28291BF8C034}" type="presParOf" srcId="{D6A252D5-4F97-44F1-AD3E-5C3A4CAAA5E8}" destId="{0931B796-1AB4-4FD4-BED0-0A550B69C61C}" srcOrd="6" destOrd="0" presId="urn:microsoft.com/office/officeart/2005/8/layout/bProcess4"/>
    <dgm:cxn modelId="{D8E2BBF1-9CC4-44D2-95CD-5637DD28E346}" type="presParOf" srcId="{0931B796-1AB4-4FD4-BED0-0A550B69C61C}" destId="{518D7876-55A9-403A-9E5D-5E49406BFE28}" srcOrd="0" destOrd="0" presId="urn:microsoft.com/office/officeart/2005/8/layout/bProcess4"/>
    <dgm:cxn modelId="{FC131378-6888-4DA8-888D-5D87329C0DF0}" type="presParOf" srcId="{0931B796-1AB4-4FD4-BED0-0A550B69C61C}" destId="{502F3F24-32FF-4D76-BFA5-59082031E1A2}" srcOrd="1" destOrd="0" presId="urn:microsoft.com/office/officeart/2005/8/layout/bProcess4"/>
    <dgm:cxn modelId="{3833F838-BC58-4AA9-92A5-980DB91B29DB}" type="presParOf" srcId="{D6A252D5-4F97-44F1-AD3E-5C3A4CAAA5E8}" destId="{66F514DD-5911-4B4D-AB4F-D4D7D44A7D0F}" srcOrd="7" destOrd="0" presId="urn:microsoft.com/office/officeart/2005/8/layout/bProcess4"/>
    <dgm:cxn modelId="{51323901-2FE3-4257-BEBD-3C63972E9F01}" type="presParOf" srcId="{D6A252D5-4F97-44F1-AD3E-5C3A4CAAA5E8}" destId="{52522CDC-DBFE-4B8A-84A8-6726DB4CE238}" srcOrd="8" destOrd="0" presId="urn:microsoft.com/office/officeart/2005/8/layout/bProcess4"/>
    <dgm:cxn modelId="{38E50238-B8D6-40EB-97CD-B34A2EB4BA4D}" type="presParOf" srcId="{52522CDC-DBFE-4B8A-84A8-6726DB4CE238}" destId="{6649513B-A610-40AF-AC88-833FA5455124}" srcOrd="0" destOrd="0" presId="urn:microsoft.com/office/officeart/2005/8/layout/bProcess4"/>
    <dgm:cxn modelId="{40EE11FA-BB90-4F40-B99B-AE5A4C58DEDE}" type="presParOf" srcId="{52522CDC-DBFE-4B8A-84A8-6726DB4CE238}" destId="{E33AEDC6-FDC4-40BE-9C03-4048A42BF5F4}" srcOrd="1" destOrd="0" presId="urn:microsoft.com/office/officeart/2005/8/layout/bProcess4"/>
    <dgm:cxn modelId="{2F1C3337-3E0D-477C-948C-FD3EA2AC1186}" type="presParOf" srcId="{D6A252D5-4F97-44F1-AD3E-5C3A4CAAA5E8}" destId="{5B902493-ADC7-4745-A578-3DD94FBE3793}" srcOrd="9" destOrd="0" presId="urn:microsoft.com/office/officeart/2005/8/layout/bProcess4"/>
    <dgm:cxn modelId="{8E572B92-2867-4A86-94B1-E1B4B2788D03}" type="presParOf" srcId="{D6A252D5-4F97-44F1-AD3E-5C3A4CAAA5E8}" destId="{3BF5802D-DE02-4862-BE87-11D9A7952691}" srcOrd="10" destOrd="0" presId="urn:microsoft.com/office/officeart/2005/8/layout/bProcess4"/>
    <dgm:cxn modelId="{94CAE6EF-26AF-4EFE-9C3B-4A460729D706}" type="presParOf" srcId="{3BF5802D-DE02-4862-BE87-11D9A7952691}" destId="{A64143B2-4CFE-480E-9423-EE0DE54F37ED}" srcOrd="0" destOrd="0" presId="urn:microsoft.com/office/officeart/2005/8/layout/bProcess4"/>
    <dgm:cxn modelId="{0AFB258F-647F-4EDC-A9A3-794B29CDD2E7}" type="presParOf" srcId="{3BF5802D-DE02-4862-BE87-11D9A7952691}" destId="{BDD32E37-1C83-473E-9DB7-6C955EAC1896}" srcOrd="1" destOrd="0" presId="urn:microsoft.com/office/officeart/2005/8/layout/bProcess4"/>
    <dgm:cxn modelId="{C56DDE7B-484F-4088-8FA3-B965922C60E0}" type="presParOf" srcId="{D6A252D5-4F97-44F1-AD3E-5C3A4CAAA5E8}" destId="{C1F5F577-ECCE-4FDC-A50C-0880EFECC54D}" srcOrd="11" destOrd="0" presId="urn:microsoft.com/office/officeart/2005/8/layout/bProcess4"/>
    <dgm:cxn modelId="{42ED81D3-3F3B-4508-89D3-2C8EB8D3E979}" type="presParOf" srcId="{D6A252D5-4F97-44F1-AD3E-5C3A4CAAA5E8}" destId="{5C137BCC-4587-4E1D-A0DB-B167F3E36C0B}" srcOrd="12" destOrd="0" presId="urn:microsoft.com/office/officeart/2005/8/layout/bProcess4"/>
    <dgm:cxn modelId="{AFE7AC00-727A-434F-8807-4B5EF0F84B2C}" type="presParOf" srcId="{5C137BCC-4587-4E1D-A0DB-B167F3E36C0B}" destId="{566D3606-9120-4722-BA1C-630528D3027D}" srcOrd="0" destOrd="0" presId="urn:microsoft.com/office/officeart/2005/8/layout/bProcess4"/>
    <dgm:cxn modelId="{1C27D2FA-52F1-4045-968B-D85F52BFCBEA}" type="presParOf" srcId="{5C137BCC-4587-4E1D-A0DB-B167F3E36C0B}" destId="{9365125D-A7D5-4650-9844-4667A739CBAD}" srcOrd="1" destOrd="0" presId="urn:microsoft.com/office/officeart/2005/8/layout/bProcess4"/>
    <dgm:cxn modelId="{7FCF6989-B059-4E79-90B7-3FB277AD5316}" type="presParOf" srcId="{D6A252D5-4F97-44F1-AD3E-5C3A4CAAA5E8}" destId="{5358F337-F164-4BD5-B0C0-41394D01B8FF}" srcOrd="13" destOrd="0" presId="urn:microsoft.com/office/officeart/2005/8/layout/bProcess4"/>
    <dgm:cxn modelId="{D06F431E-BD8F-40D5-BC75-4CA2C090334B}" type="presParOf" srcId="{D6A252D5-4F97-44F1-AD3E-5C3A4CAAA5E8}" destId="{E150D001-83B2-4CD8-9E82-F0ACB45B4C4D}" srcOrd="14" destOrd="0" presId="urn:microsoft.com/office/officeart/2005/8/layout/bProcess4"/>
    <dgm:cxn modelId="{D266D1E3-0165-4807-9E00-71C4E361B5A4}" type="presParOf" srcId="{E150D001-83B2-4CD8-9E82-F0ACB45B4C4D}" destId="{5EF652FC-0448-469F-B23C-D0EE203F018F}" srcOrd="0" destOrd="0" presId="urn:microsoft.com/office/officeart/2005/8/layout/bProcess4"/>
    <dgm:cxn modelId="{88810BC9-3F69-4011-BCD9-0DAD97B7CAE0}" type="presParOf" srcId="{E150D001-83B2-4CD8-9E82-F0ACB45B4C4D}" destId="{FB61B5C1-AB0F-4EAC-ADE6-F5C2E45306C0}" srcOrd="1" destOrd="0" presId="urn:microsoft.com/office/officeart/2005/8/layout/bProcess4"/>
    <dgm:cxn modelId="{B1D2A156-44B3-4B6A-B08B-CD9F9077D67D}" type="presParOf" srcId="{D6A252D5-4F97-44F1-AD3E-5C3A4CAAA5E8}" destId="{06DA640A-CC19-4C69-9B35-E951D957E93F}" srcOrd="15" destOrd="0" presId="urn:microsoft.com/office/officeart/2005/8/layout/bProcess4"/>
    <dgm:cxn modelId="{417108E7-574F-4A9B-A3BB-243EA56BF5FC}" type="presParOf" srcId="{D6A252D5-4F97-44F1-AD3E-5C3A4CAAA5E8}" destId="{585E1FFC-A972-44B9-8F12-CA2C8F39FB50}" srcOrd="16" destOrd="0" presId="urn:microsoft.com/office/officeart/2005/8/layout/bProcess4"/>
    <dgm:cxn modelId="{B4CDE753-0850-4EFA-B088-F50386ED0E43}" type="presParOf" srcId="{585E1FFC-A972-44B9-8F12-CA2C8F39FB50}" destId="{708EB676-C375-4F97-9837-8B09A9DF1258}" srcOrd="0" destOrd="0" presId="urn:microsoft.com/office/officeart/2005/8/layout/bProcess4"/>
    <dgm:cxn modelId="{20549F90-FE2E-44E7-8955-5F39FB196AA1}" type="presParOf" srcId="{585E1FFC-A972-44B9-8F12-CA2C8F39FB50}" destId="{2B0E5344-113E-4B62-BCFC-E62D9C717B7A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F8DE12-F3A4-4BC4-830D-E9D15892EFD2}">
      <dsp:nvSpPr>
        <dsp:cNvPr id="0" name=""/>
        <dsp:cNvSpPr/>
      </dsp:nvSpPr>
      <dsp:spPr>
        <a:xfrm rot="5400000">
          <a:off x="1110935" y="987930"/>
          <a:ext cx="1546756" cy="186461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FA9D95-47C9-4D47-8E77-06BCAB132E21}">
      <dsp:nvSpPr>
        <dsp:cNvPr id="0" name=""/>
        <dsp:cNvSpPr/>
      </dsp:nvSpPr>
      <dsp:spPr>
        <a:xfrm>
          <a:off x="1466407" y="279"/>
          <a:ext cx="2071799" cy="12430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800" kern="1200"/>
            <a:t>Hvert utsett + like før slakting </a:t>
          </a:r>
          <a:endParaRPr lang="en-US" sz="1800" kern="1200"/>
        </a:p>
      </dsp:txBody>
      <dsp:txXfrm>
        <a:off x="1502816" y="36688"/>
        <a:ext cx="1998981" cy="1170261"/>
      </dsp:txXfrm>
    </dsp:sp>
    <dsp:sp modelId="{57EF1E62-B281-44F4-9084-6A1A91A573B7}">
      <dsp:nvSpPr>
        <dsp:cNvPr id="0" name=""/>
        <dsp:cNvSpPr/>
      </dsp:nvSpPr>
      <dsp:spPr>
        <a:xfrm rot="5400000">
          <a:off x="1110935" y="2541780"/>
          <a:ext cx="1546756" cy="186461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29D159-0367-41D3-8BA1-03114ABB2D10}">
      <dsp:nvSpPr>
        <dsp:cNvPr id="0" name=""/>
        <dsp:cNvSpPr/>
      </dsp:nvSpPr>
      <dsp:spPr>
        <a:xfrm>
          <a:off x="1466407" y="1554129"/>
          <a:ext cx="2071799" cy="12430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800" kern="1200"/>
            <a:t>Standardisert </a:t>
          </a:r>
          <a:endParaRPr lang="en-US" sz="1800" kern="1200"/>
        </a:p>
      </dsp:txBody>
      <dsp:txXfrm>
        <a:off x="1502816" y="1590538"/>
        <a:ext cx="1998981" cy="1170261"/>
      </dsp:txXfrm>
    </dsp:sp>
    <dsp:sp modelId="{F92A0D65-5116-4D55-800F-3190E968990B}">
      <dsp:nvSpPr>
        <dsp:cNvPr id="0" name=""/>
        <dsp:cNvSpPr/>
      </dsp:nvSpPr>
      <dsp:spPr>
        <a:xfrm>
          <a:off x="1887860" y="3318704"/>
          <a:ext cx="2748400" cy="186461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50D97D-D215-4EA5-BC0F-EBCE92D8532B}">
      <dsp:nvSpPr>
        <dsp:cNvPr id="0" name=""/>
        <dsp:cNvSpPr/>
      </dsp:nvSpPr>
      <dsp:spPr>
        <a:xfrm>
          <a:off x="1466407" y="3107978"/>
          <a:ext cx="2071799" cy="12430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800" kern="1200"/>
            <a:t>Ekstern autorisert firma </a:t>
          </a:r>
          <a:endParaRPr lang="en-US" sz="1800" kern="1200"/>
        </a:p>
      </dsp:txBody>
      <dsp:txXfrm>
        <a:off x="1502816" y="3144387"/>
        <a:ext cx="1998981" cy="1170261"/>
      </dsp:txXfrm>
    </dsp:sp>
    <dsp:sp modelId="{66F514DD-5911-4B4D-AB4F-D4D7D44A7D0F}">
      <dsp:nvSpPr>
        <dsp:cNvPr id="0" name=""/>
        <dsp:cNvSpPr/>
      </dsp:nvSpPr>
      <dsp:spPr>
        <a:xfrm rot="16200000">
          <a:off x="3866428" y="2541780"/>
          <a:ext cx="1546756" cy="186461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2F3F24-32FF-4D76-BFA5-59082031E1A2}">
      <dsp:nvSpPr>
        <dsp:cNvPr id="0" name=""/>
        <dsp:cNvSpPr/>
      </dsp:nvSpPr>
      <dsp:spPr>
        <a:xfrm>
          <a:off x="4221900" y="3107978"/>
          <a:ext cx="2071799" cy="12430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800" kern="1200"/>
            <a:t>Strømmåling ved ny lokalitet </a:t>
          </a:r>
          <a:endParaRPr lang="en-US" sz="1800" kern="1200"/>
        </a:p>
      </dsp:txBody>
      <dsp:txXfrm>
        <a:off x="4258309" y="3144387"/>
        <a:ext cx="1998981" cy="1170261"/>
      </dsp:txXfrm>
    </dsp:sp>
    <dsp:sp modelId="{5B902493-ADC7-4745-A578-3DD94FBE3793}">
      <dsp:nvSpPr>
        <dsp:cNvPr id="0" name=""/>
        <dsp:cNvSpPr/>
      </dsp:nvSpPr>
      <dsp:spPr>
        <a:xfrm rot="16200000">
          <a:off x="3866428" y="987930"/>
          <a:ext cx="1546756" cy="186461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3AEDC6-FDC4-40BE-9C03-4048A42BF5F4}">
      <dsp:nvSpPr>
        <dsp:cNvPr id="0" name=""/>
        <dsp:cNvSpPr/>
      </dsp:nvSpPr>
      <dsp:spPr>
        <a:xfrm>
          <a:off x="4221900" y="1554129"/>
          <a:ext cx="2071799" cy="12430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800" kern="1200"/>
            <a:t>Bunnprøve av bunnsediment fra min. 8 punkter i nærområde</a:t>
          </a:r>
          <a:endParaRPr lang="en-US" sz="1800" kern="1200"/>
        </a:p>
      </dsp:txBody>
      <dsp:txXfrm>
        <a:off x="4258309" y="1590538"/>
        <a:ext cx="1998981" cy="1170261"/>
      </dsp:txXfrm>
    </dsp:sp>
    <dsp:sp modelId="{C1F5F577-ECCE-4FDC-A50C-0880EFECC54D}">
      <dsp:nvSpPr>
        <dsp:cNvPr id="0" name=""/>
        <dsp:cNvSpPr/>
      </dsp:nvSpPr>
      <dsp:spPr>
        <a:xfrm>
          <a:off x="4643353" y="211006"/>
          <a:ext cx="2748400" cy="186461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D32E37-1C83-473E-9DB7-6C955EAC1896}">
      <dsp:nvSpPr>
        <dsp:cNvPr id="0" name=""/>
        <dsp:cNvSpPr/>
      </dsp:nvSpPr>
      <dsp:spPr>
        <a:xfrm>
          <a:off x="4221900" y="279"/>
          <a:ext cx="2071799" cy="12430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800" kern="1200"/>
            <a:t>-Grab</a:t>
          </a:r>
          <a:endParaRPr lang="en-US" sz="1800" kern="1200"/>
        </a:p>
      </dsp:txBody>
      <dsp:txXfrm>
        <a:off x="4258309" y="36688"/>
        <a:ext cx="1998981" cy="1170261"/>
      </dsp:txXfrm>
    </dsp:sp>
    <dsp:sp modelId="{5358F337-F164-4BD5-B0C0-41394D01B8FF}">
      <dsp:nvSpPr>
        <dsp:cNvPr id="0" name=""/>
        <dsp:cNvSpPr/>
      </dsp:nvSpPr>
      <dsp:spPr>
        <a:xfrm rot="5400000">
          <a:off x="6621921" y="987930"/>
          <a:ext cx="1546756" cy="186461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65125D-A7D5-4650-9844-4667A739CBAD}">
      <dsp:nvSpPr>
        <dsp:cNvPr id="0" name=""/>
        <dsp:cNvSpPr/>
      </dsp:nvSpPr>
      <dsp:spPr>
        <a:xfrm>
          <a:off x="6977393" y="279"/>
          <a:ext cx="2071799" cy="12430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800" kern="1200"/>
            <a:t>-Måler fauna, kjemiske forhold (pH)</a:t>
          </a:r>
          <a:endParaRPr lang="en-US" sz="1800" kern="1200"/>
        </a:p>
      </dsp:txBody>
      <dsp:txXfrm>
        <a:off x="7013802" y="36688"/>
        <a:ext cx="1998981" cy="1170261"/>
      </dsp:txXfrm>
    </dsp:sp>
    <dsp:sp modelId="{06DA640A-CC19-4C69-9B35-E951D957E93F}">
      <dsp:nvSpPr>
        <dsp:cNvPr id="0" name=""/>
        <dsp:cNvSpPr/>
      </dsp:nvSpPr>
      <dsp:spPr>
        <a:xfrm rot="5400000">
          <a:off x="6621921" y="2541780"/>
          <a:ext cx="1546756" cy="186461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61B5C1-AB0F-4EAC-ADE6-F5C2E45306C0}">
      <dsp:nvSpPr>
        <dsp:cNvPr id="0" name=""/>
        <dsp:cNvSpPr/>
      </dsp:nvSpPr>
      <dsp:spPr>
        <a:xfrm>
          <a:off x="6977393" y="1554129"/>
          <a:ext cx="2071799" cy="12430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800" kern="1200"/>
            <a:t>-Sensorisk (gass, konsistens, farge m.m)</a:t>
          </a:r>
          <a:endParaRPr lang="en-US" sz="1800" kern="1200"/>
        </a:p>
      </dsp:txBody>
      <dsp:txXfrm>
        <a:off x="7013802" y="1590538"/>
        <a:ext cx="1998981" cy="1170261"/>
      </dsp:txXfrm>
    </dsp:sp>
    <dsp:sp modelId="{2B0E5344-113E-4B62-BCFC-E62D9C717B7A}">
      <dsp:nvSpPr>
        <dsp:cNvPr id="0" name=""/>
        <dsp:cNvSpPr/>
      </dsp:nvSpPr>
      <dsp:spPr>
        <a:xfrm>
          <a:off x="6977393" y="3107978"/>
          <a:ext cx="2071799" cy="12430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800" kern="1200"/>
            <a:t>-Tilstand 1-4</a:t>
          </a:r>
          <a:endParaRPr lang="en-US" sz="1800" kern="1200"/>
        </a:p>
      </dsp:txBody>
      <dsp:txXfrm>
        <a:off x="7013802" y="3144387"/>
        <a:ext cx="1998981" cy="11702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E50D0B-BBDE-4CE2-95FB-CC8A2E3CEBAB}" type="datetimeFigureOut">
              <a:rPr lang="nb-NO" smtClean="0"/>
              <a:t>22.12.2022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1203C7-CF3C-4FDC-8DB0-4ADA12F5DDA7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70199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/>
              <a:t>OH- er hydroksid (et oksygen atom og et hydrogenatom med negativ ladning) </a:t>
            </a: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1203C7-CF3C-4FDC-8DB0-4ADA12F5DDA7}" type="slidenum">
              <a:rPr lang="nb-NO" smtClean="0"/>
              <a:t>18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82755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619BBB0-9C78-489A-3E87-F11175F83C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845DB4F4-EB19-38E1-3A0D-A6062F862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ACDFC11-ED7E-42EB-E9E7-2C3935103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C83A2-3563-4ADD-A9C0-6F8C6BA5CC8C}" type="datetimeFigureOut">
              <a:rPr lang="nb-NO" smtClean="0"/>
              <a:t>22.12.2022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2FEE4E64-0C16-DB6C-3F00-068B92476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91854D78-E771-71C7-AF0C-78F5D92B8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2B4E-F20F-48E5-83F1-4C5C22AE8A2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55421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69381B4-4A43-D9F8-0DC5-34515EA6E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59071F27-727C-E048-E7A4-02C6AAADD4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CD42C8F7-8426-1815-D463-B9463981B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C83A2-3563-4ADD-A9C0-6F8C6BA5CC8C}" type="datetimeFigureOut">
              <a:rPr lang="nb-NO" smtClean="0"/>
              <a:t>22.12.2022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07D8D110-9A57-CE45-DF41-15C252369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AC70346F-BBDA-113B-F2A2-65A6F11F8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2B4E-F20F-48E5-83F1-4C5C22AE8A2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777901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3396C5B-360B-D2A4-BFEC-93F2676DC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8B5C2F96-4D69-AF1E-4F17-698A20FA31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070451B-B927-0EAF-3ED7-D36516609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C83A2-3563-4ADD-A9C0-6F8C6BA5CC8C}" type="datetimeFigureOut">
              <a:rPr lang="nb-NO" smtClean="0"/>
              <a:t>22.12.2022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7F28AAFD-35F4-6226-02AC-4291969D3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C89D6523-B25D-59CC-D3FE-F4CF14591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2B4E-F20F-48E5-83F1-4C5C22AE8A2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58117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309A17C-76F3-C06B-C5AB-073706409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559C789-43A0-82B0-9342-12D084E1E7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BCA6F5B6-7A33-13E2-7585-432F25CA88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2EB85EBD-9435-C120-586A-AE4CDC820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C83A2-3563-4ADD-A9C0-6F8C6BA5CC8C}" type="datetimeFigureOut">
              <a:rPr lang="nb-NO" smtClean="0"/>
              <a:t>22.12.2022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1D4BAE5D-1BEF-765A-2875-213FCEED1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B3F16AC4-198C-E3D2-EA22-3A8C42E82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2B4E-F20F-48E5-83F1-4C5C22AE8A2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38961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EA63979-BA9A-64F5-0BE4-89674DFDA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7779E992-4793-01C6-5069-5CAD289E41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96A5A739-304B-D2FB-B16E-E874B50749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0EF63689-0745-F460-5B8E-85BCBB0FC2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DDE90367-55A1-93AA-EC10-776119025E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51A417EF-667B-220C-2C48-53EDB32CC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C83A2-3563-4ADD-A9C0-6F8C6BA5CC8C}" type="datetimeFigureOut">
              <a:rPr lang="nb-NO" smtClean="0"/>
              <a:t>22.12.2022</a:t>
            </a:fld>
            <a:endParaRPr lang="nb-NO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7AC01174-62A6-9C9D-02EC-6061994BC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464F2401-80A0-6694-8FA2-AECF3D654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2B4E-F20F-48E5-83F1-4C5C22AE8A2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87173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B96EDD0-A8BD-0DCC-0151-5E247E152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77538B16-7248-8597-B38E-C4E693D66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C83A2-3563-4ADD-A9C0-6F8C6BA5CC8C}" type="datetimeFigureOut">
              <a:rPr lang="nb-NO" smtClean="0"/>
              <a:t>22.12.2022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5A8E13E2-0EB0-C79E-7176-290E75081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502C821F-1180-1419-1ACA-8C51AF802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2B4E-F20F-48E5-83F1-4C5C22AE8A2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9128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0A3B89DA-F43A-89D2-4197-5D7C5CEBA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C83A2-3563-4ADD-A9C0-6F8C6BA5CC8C}" type="datetimeFigureOut">
              <a:rPr lang="nb-NO" smtClean="0"/>
              <a:t>22.12.2022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601E48E6-03FE-01D2-4776-302C5D6C6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178CEC23-DCD9-E817-42A5-05292B1FF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2B4E-F20F-48E5-83F1-4C5C22AE8A2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36570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AC1E14C-B909-3955-FF54-8BF2785FA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2F6695C5-78F0-CF92-FE12-F230A5582D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0F511E2A-7F60-2279-945D-76CD1B2FB9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2CC99A0C-CA3C-1A9F-FCCB-DAC56D782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C83A2-3563-4ADD-A9C0-6F8C6BA5CC8C}" type="datetimeFigureOut">
              <a:rPr lang="nb-NO" smtClean="0"/>
              <a:t>22.12.2022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41871912-1A39-C18C-68E8-C1EADD9CB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C223338D-F5EA-495C-58A5-414E32D0B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2B4E-F20F-48E5-83F1-4C5C22AE8A2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02926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B0D709A-9919-8F1F-6A6F-517037DC4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491254A0-AB40-AE69-5A3A-160001D621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143BB889-7EB2-B8D6-E53F-BABB63A1F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F29B314B-7B3D-7AE5-3577-92E938E16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C83A2-3563-4ADD-A9C0-6F8C6BA5CC8C}" type="datetimeFigureOut">
              <a:rPr lang="nb-NO" smtClean="0"/>
              <a:t>22.12.2022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552AAFCD-B43E-36C7-0CD0-9265C3BE6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EC1EB5AC-64A5-B0D0-79A8-94B508B92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2B4E-F20F-48E5-83F1-4C5C22AE8A2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78693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8F0C3FA-C014-F6D2-EE7B-E908F2053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D2AF8AC2-387A-AF54-3800-E04EAAE0C9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B7AB0BDB-1EE7-0118-9663-C320CCC91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C83A2-3563-4ADD-A9C0-6F8C6BA5CC8C}" type="datetimeFigureOut">
              <a:rPr lang="nb-NO" smtClean="0"/>
              <a:t>22.12.2022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CB7988B-37C3-6139-1A9B-3067C8310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F0142EF-49BC-961D-7FBC-F96E9B292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2B4E-F20F-48E5-83F1-4C5C22AE8A2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4554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642E0954-BD6C-ED21-5027-BC052B1849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941AF264-3D45-BD40-8338-F125E2927F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BC8DD558-D879-128C-9EB2-758227A73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C83A2-3563-4ADD-A9C0-6F8C6BA5CC8C}" type="datetimeFigureOut">
              <a:rPr lang="nb-NO" smtClean="0"/>
              <a:t>22.12.2022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C3E1DDCA-4C28-9383-A7E3-C59C3F6E6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FB823708-3E22-63B1-BF88-061CB65D7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2B4E-F20F-48E5-83F1-4C5C22AE8A2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4712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37AC10E8-CADD-2C87-63AF-199C738FF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9246627C-AF16-F1EE-AADD-78A1418521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453AFB0A-8B73-6C0C-4B3F-970FB70D12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C83A2-3563-4ADD-A9C0-6F8C6BA5CC8C}" type="datetimeFigureOut">
              <a:rPr lang="nb-NO" smtClean="0"/>
              <a:t>22.12.2022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AB0B8F6-DAE1-6DA7-3F92-6F5AAE83FA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81F12D1-A500-CF5E-3BA9-7D62A29DEA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8C2B4E-F20F-48E5-83F1-4C5C22AE8A2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70941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K4Fm53PWB8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5B3E4F4-82F4-BF9C-CC94-2E9D989FA7E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/>
              <a:t>Vannkvalitet og fiskens miljø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D6EB7ADA-347E-2139-4E44-7D085C41D1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b-NO" dirty="0"/>
              <a:t>30.11.22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0036EAAF-7B53-11BD-8CDE-69FA055918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29000"/>
            <a:ext cx="12192000" cy="352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880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4E8A6E6-A13B-1A1C-816F-B8BEEC880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Oppsummering av siste time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7401CB8-3583-28E7-4AC9-2BD6439513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nb-NO" dirty="0"/>
              <a:t>Vannkvalitet</a:t>
            </a:r>
          </a:p>
          <a:p>
            <a:pPr marL="0" indent="0">
              <a:buNone/>
            </a:pPr>
            <a:r>
              <a:rPr lang="nb-NO" dirty="0"/>
              <a:t>-Betingelse for stabil og effektiv produksjon</a:t>
            </a:r>
          </a:p>
          <a:p>
            <a:pPr marL="0" indent="0">
              <a:buNone/>
            </a:pPr>
            <a:r>
              <a:rPr lang="nb-NO" dirty="0"/>
              <a:t>-Hensyn til miljøkrav</a:t>
            </a:r>
          </a:p>
          <a:p>
            <a:r>
              <a:rPr lang="nb-NO" dirty="0"/>
              <a:t>Vannkvalitetsfaktorer kan ha forsterkende eller reduserende effekt</a:t>
            </a:r>
          </a:p>
          <a:p>
            <a:r>
              <a:rPr lang="nb-NO" dirty="0"/>
              <a:t>Ulike toleranse-, optimal og letalområde</a:t>
            </a:r>
          </a:p>
          <a:p>
            <a:r>
              <a:rPr lang="nb-NO" dirty="0"/>
              <a:t>Akvakulturloven</a:t>
            </a:r>
          </a:p>
          <a:p>
            <a:r>
              <a:rPr lang="nb-NO" dirty="0"/>
              <a:t>Overvåkning og vedlikehold</a:t>
            </a:r>
          </a:p>
          <a:p>
            <a:r>
              <a:rPr lang="nb-NO" dirty="0"/>
              <a:t>Strøm og sirkulasjon </a:t>
            </a:r>
          </a:p>
          <a:p>
            <a:r>
              <a:rPr lang="nb-NO" dirty="0"/>
              <a:t>To strømmer som er essensiell (bringer varme og salinitet som blander seg med kystvannet i større grad lengre nord)</a:t>
            </a:r>
          </a:p>
          <a:p>
            <a:r>
              <a:rPr lang="nb-NO" dirty="0" err="1"/>
              <a:t>Tidevannstrøm</a:t>
            </a:r>
            <a:endParaRPr lang="nb-NO" dirty="0"/>
          </a:p>
          <a:p>
            <a:r>
              <a:rPr lang="nb-NO" dirty="0" err="1"/>
              <a:t>Bunntopokrafi</a:t>
            </a:r>
            <a:endParaRPr lang="nb-NO" dirty="0"/>
          </a:p>
          <a:p>
            <a:r>
              <a:rPr lang="nb-NO" dirty="0"/>
              <a:t>Hva temperatur har å si for vannkvalitet</a:t>
            </a:r>
          </a:p>
          <a:p>
            <a:r>
              <a:rPr lang="nb-NO" dirty="0"/>
              <a:t>Temperaturkrav med fokus på laks</a:t>
            </a:r>
          </a:p>
        </p:txBody>
      </p:sp>
    </p:spTree>
    <p:extLst>
      <p:ext uri="{BB962C8B-B14F-4D97-AF65-F5344CB8AC3E}">
        <p14:creationId xmlns:p14="http://schemas.microsoft.com/office/powerpoint/2010/main" val="4061655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86569AA-C9F4-E56A-01B0-0993D0436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Hva er vann? Det grunnleggende 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4D72196-4342-FB34-27D3-D63C22EB08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nb-NO" dirty="0"/>
              <a:t>H2O</a:t>
            </a:r>
          </a:p>
          <a:p>
            <a:r>
              <a:rPr lang="nb-NO" dirty="0"/>
              <a:t>Består av ett oksygen atom og to hydrogen atom som danner et molekyl</a:t>
            </a:r>
          </a:p>
          <a:p>
            <a:r>
              <a:rPr lang="nb-NO" dirty="0"/>
              <a:t>Oksygenet er ladet svakt positivt og hydrogenet er ladet svakt negativt</a:t>
            </a:r>
          </a:p>
          <a:p>
            <a:r>
              <a:rPr lang="nb-NO" dirty="0"/>
              <a:t>Ladningen trekker molekylene mot hverandre </a:t>
            </a:r>
          </a:p>
          <a:p>
            <a:r>
              <a:rPr lang="nb-NO" dirty="0"/>
              <a:t>Molekylene binder seg og skaper en overflatehinne</a:t>
            </a:r>
          </a:p>
          <a:p>
            <a:r>
              <a:rPr lang="nb-NO" dirty="0"/>
              <a:t>Denne hinnen kan bære ting som er tyngre enn seg selv (nyttig i oppdrett)</a:t>
            </a:r>
          </a:p>
          <a:p>
            <a:r>
              <a:rPr lang="nb-NO" dirty="0"/>
              <a:t>Vann fungerer som løsemiddel (andre stoffer løser seg opp i vann). Molekylene til oppløste stoffer henger seg på vannet og fraktes med blodet</a:t>
            </a:r>
          </a:p>
          <a:p>
            <a:pPr marL="0" indent="0">
              <a:buNone/>
            </a:pPr>
            <a:r>
              <a:rPr lang="nb-NO" dirty="0"/>
              <a:t>-Salt </a:t>
            </a:r>
          </a:p>
          <a:p>
            <a:pPr marL="0" indent="0">
              <a:buNone/>
            </a:pPr>
            <a:r>
              <a:rPr lang="nb-NO" dirty="0"/>
              <a:t>-Sukker </a:t>
            </a:r>
          </a:p>
          <a:p>
            <a:r>
              <a:rPr lang="nb-NO" dirty="0"/>
              <a:t>Om vannet blir betegnet som hardt eller bløtt avhenger av mengde mineraler </a:t>
            </a:r>
          </a:p>
          <a:p>
            <a:pPr marL="0" indent="0">
              <a:buNone/>
            </a:pPr>
            <a:r>
              <a:rPr lang="nb-NO" dirty="0"/>
              <a:t>-Hardt vann → større mengde mineraler som salt, kalsium, magnesium andre metaller (kaldt vann har større løselighet av gasser så er ofte mer rikt på mineraler)</a:t>
            </a:r>
          </a:p>
          <a:p>
            <a:pPr marL="0" indent="0">
              <a:buNone/>
            </a:pPr>
            <a:r>
              <a:rPr lang="nb-NO" dirty="0"/>
              <a:t>-Bløtt vann → mindre mineralrikt (ferskvann)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3F408A01-F3E2-E92C-B7E8-7CCBA2D130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0929" y="767897"/>
            <a:ext cx="3434500" cy="2497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16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EFA84A6-AEA5-718F-307E-07D2AC69B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Hvorfor er vannkvalitet vesentlig for oppdrett?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A85FAEF-3042-ED42-6C0E-E730D3256E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b-NO" dirty="0"/>
              <a:t>I åpne forhold med høy utskiftning av vann vil det sjeldent være utfordrende. Kan forekomme under gitt betingelser f.eks. høy temp</a:t>
            </a:r>
          </a:p>
          <a:p>
            <a:r>
              <a:rPr lang="nb-NO" dirty="0"/>
              <a:t>Lukkete systemer krever hyppig rensing og utskiftning</a:t>
            </a:r>
          </a:p>
          <a:p>
            <a:r>
              <a:rPr lang="nb-NO" dirty="0"/>
              <a:t>Ugunstig vannkvalitet kan utløse sykdom </a:t>
            </a:r>
          </a:p>
          <a:p>
            <a:r>
              <a:rPr lang="nb-NO" dirty="0"/>
              <a:t>Vannkvalitet er ofte en kombinasjon av flere forhold og kan forverre en oppstått situasjon </a:t>
            </a:r>
          </a:p>
          <a:p>
            <a:r>
              <a:rPr lang="nb-NO" dirty="0"/>
              <a:t>Viktigste miljøfaktorer er O2, CO2, °C</a:t>
            </a:r>
          </a:p>
          <a:p>
            <a:pPr marL="0" indent="0">
              <a:buNone/>
            </a:pPr>
            <a:r>
              <a:rPr lang="nb-NO" dirty="0"/>
              <a:t>-Andre faktorer surt vann (forverres hvis det er aluminium i vannet)</a:t>
            </a:r>
          </a:p>
          <a:p>
            <a:pPr marL="0" indent="0">
              <a:buNone/>
            </a:pPr>
            <a:r>
              <a:rPr lang="nb-NO" dirty="0"/>
              <a:t>-Alger (høye konsentrasjoner). Kan produsere toksiner</a:t>
            </a:r>
          </a:p>
          <a:p>
            <a:r>
              <a:rPr lang="nb-NO" dirty="0"/>
              <a:t>Målinger kan brukes som indirekte velferdsindikatorer hos fisk </a:t>
            </a:r>
          </a:p>
        </p:txBody>
      </p:sp>
    </p:spTree>
    <p:extLst>
      <p:ext uri="{BB962C8B-B14F-4D97-AF65-F5344CB8AC3E}">
        <p14:creationId xmlns:p14="http://schemas.microsoft.com/office/powerpoint/2010/main" val="2333639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F807885-2B95-4715-8439-E4DAECCCB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Nye ord til begrepsbanken?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DB9A1EAA-C6E7-4FDE-B9E1-AA3E1EC765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/>
              <a:t>Synergieffekt (forsterkende effekt)</a:t>
            </a:r>
          </a:p>
          <a:p>
            <a:r>
              <a:rPr lang="nb-NO" dirty="0"/>
              <a:t>Antagonieffekt (reduserende)</a:t>
            </a:r>
          </a:p>
          <a:p>
            <a:r>
              <a:rPr lang="nb-NO" dirty="0"/>
              <a:t>Toksin (gift produsert organisk materialet)</a:t>
            </a:r>
          </a:p>
          <a:p>
            <a:r>
              <a:rPr lang="nb-NO" dirty="0"/>
              <a:t>Hardt vann</a:t>
            </a:r>
          </a:p>
          <a:p>
            <a:r>
              <a:rPr lang="nb-NO" dirty="0"/>
              <a:t>Bløtt vann </a:t>
            </a:r>
          </a:p>
        </p:txBody>
      </p:sp>
    </p:spTree>
    <p:extLst>
      <p:ext uri="{BB962C8B-B14F-4D97-AF65-F5344CB8AC3E}">
        <p14:creationId xmlns:p14="http://schemas.microsoft.com/office/powerpoint/2010/main" val="1651104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D573194-3AA4-61BE-148D-343A47AC5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Løselighet?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67BDF47D-32F8-DA91-96EC-ACFADC4C11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b-NO" dirty="0"/>
              <a:t>Vi har de samme gassene i luft som i vann</a:t>
            </a:r>
          </a:p>
          <a:p>
            <a:r>
              <a:rPr lang="nb-NO" dirty="0"/>
              <a:t>Gasser fra lufta, er oppløst i vann (andel avhenger av flere forhold)</a:t>
            </a:r>
          </a:p>
          <a:p>
            <a:pPr marL="0" indent="0">
              <a:buNone/>
            </a:pPr>
            <a:r>
              <a:rPr lang="nb-NO" dirty="0">
                <a:solidFill>
                  <a:srgbClr val="FF0000"/>
                </a:solidFill>
              </a:rPr>
              <a:t>-Gassers løselighet</a:t>
            </a:r>
          </a:p>
          <a:p>
            <a:pPr marL="0" indent="0">
              <a:buNone/>
            </a:pPr>
            <a:r>
              <a:rPr lang="nb-NO" dirty="0">
                <a:solidFill>
                  <a:srgbClr val="FF0000"/>
                </a:solidFill>
              </a:rPr>
              <a:t>-Temp </a:t>
            </a:r>
          </a:p>
          <a:p>
            <a:pPr marL="0" indent="0">
              <a:buNone/>
            </a:pPr>
            <a:r>
              <a:rPr lang="nb-NO" dirty="0">
                <a:solidFill>
                  <a:srgbClr val="FF0000"/>
                </a:solidFill>
              </a:rPr>
              <a:t>-Salt </a:t>
            </a:r>
          </a:p>
          <a:p>
            <a:pPr marL="0" indent="0">
              <a:buNone/>
            </a:pPr>
            <a:r>
              <a:rPr lang="nb-NO" dirty="0">
                <a:solidFill>
                  <a:srgbClr val="FF0000"/>
                </a:solidFill>
              </a:rPr>
              <a:t>-Partialtrykk </a:t>
            </a:r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23BBD4B8-9347-0F0C-271E-D3F96DD4A4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8500" y="3295650"/>
            <a:ext cx="4258357" cy="2499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4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F58C241-8D42-4E23-24E8-76AEBBD2C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Temperaturs påvirkning på </a:t>
            </a:r>
            <a:r>
              <a:rPr lang="nb-NO" dirty="0" err="1"/>
              <a:t>løslighet</a:t>
            </a:r>
            <a:r>
              <a:rPr lang="nb-NO" dirty="0"/>
              <a:t> 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6EE67DE-5FB5-E2E1-ACAA-514B863693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/>
              <a:t>Når temp økes reduseres løselighet av oksygen i vannet -&gt; mindre tilgjengelig </a:t>
            </a:r>
          </a:p>
          <a:p>
            <a:r>
              <a:rPr lang="nb-NO" dirty="0"/>
              <a:t>Eksempel fra boken: Kaldt glass blir i et rom i en times tid. Når temp. øker, samler gassene seg i vannet i bobler på innsiden av veggen i glasset. </a:t>
            </a:r>
          </a:p>
          <a:p>
            <a:endParaRPr lang="nb-NO" dirty="0"/>
          </a:p>
          <a:p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F875D5F4-7678-277A-5FB7-D5AD630CE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40629"/>
            <a:ext cx="12192000" cy="2917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054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C46A56E-4C15-C9D5-B9C0-BE0906B7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Når temp. økes reduseres løselighet av oksygen i vannet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50AB01F-703D-C842-669D-8DD8604767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b-NO" dirty="0"/>
              <a:t>Økende temp → Økende behov for oksygen </a:t>
            </a:r>
          </a:p>
          <a:p>
            <a:pPr marL="0" indent="0">
              <a:buNone/>
            </a:pPr>
            <a:r>
              <a:rPr lang="nb-NO" dirty="0"/>
              <a:t>↓</a:t>
            </a:r>
          </a:p>
          <a:p>
            <a:pPr marL="0" indent="0">
              <a:buNone/>
            </a:pPr>
            <a:r>
              <a:rPr lang="nb-NO" dirty="0"/>
              <a:t>Redusert tilgjengelighet </a:t>
            </a:r>
          </a:p>
          <a:p>
            <a:pPr marL="0" indent="0">
              <a:buNone/>
            </a:pPr>
            <a:r>
              <a:rPr lang="nb-NO" dirty="0"/>
              <a:t>↓</a:t>
            </a:r>
          </a:p>
          <a:p>
            <a:pPr marL="0" indent="0">
              <a:buNone/>
            </a:pPr>
            <a:r>
              <a:rPr lang="nb-NO" dirty="0"/>
              <a:t>Hjertefrekvens øker </a:t>
            </a:r>
          </a:p>
        </p:txBody>
      </p:sp>
      <p:cxnSp>
        <p:nvCxnSpPr>
          <p:cNvPr id="5" name="Rett pilkobling 4">
            <a:extLst>
              <a:ext uri="{FF2B5EF4-FFF2-40B4-BE49-F238E27FC236}">
                <a16:creationId xmlns:a16="http://schemas.microsoft.com/office/drawing/2014/main" id="{3A26863B-20D4-A6BC-8F16-068942B3EB74}"/>
              </a:ext>
            </a:extLst>
          </p:cNvPr>
          <p:cNvCxnSpPr>
            <a:cxnSpLocks/>
          </p:cNvCxnSpPr>
          <p:nvPr/>
        </p:nvCxnSpPr>
        <p:spPr>
          <a:xfrm flipV="1">
            <a:off x="4297680" y="2377440"/>
            <a:ext cx="1696720" cy="17983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ktangel 5">
            <a:extLst>
              <a:ext uri="{FF2B5EF4-FFF2-40B4-BE49-F238E27FC236}">
                <a16:creationId xmlns:a16="http://schemas.microsoft.com/office/drawing/2014/main" id="{F3006B25-67A8-A922-853A-FC55BB5F60B4}"/>
              </a:ext>
            </a:extLst>
          </p:cNvPr>
          <p:cNvSpPr/>
          <p:nvPr/>
        </p:nvSpPr>
        <p:spPr>
          <a:xfrm>
            <a:off x="6827520" y="4419600"/>
            <a:ext cx="4815840" cy="1981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nb-NO" dirty="0"/>
              <a:t>Laks er </a:t>
            </a:r>
            <a:r>
              <a:rPr lang="nb-NO" u="sng" dirty="0"/>
              <a:t>vekselvarme virveldyr </a:t>
            </a:r>
            <a:r>
              <a:rPr lang="nb-NO" dirty="0"/>
              <a:t>som betyr at de tar til seg samme temp som omkringliggende miljø. Høy temp. over tid kan forårsake:</a:t>
            </a:r>
          </a:p>
          <a:p>
            <a:r>
              <a:rPr lang="nb-NO" dirty="0"/>
              <a:t>-Stress    </a:t>
            </a:r>
          </a:p>
          <a:p>
            <a:r>
              <a:rPr lang="nb-NO" dirty="0"/>
              <a:t>-Nedbryting av vev</a:t>
            </a:r>
          </a:p>
          <a:p>
            <a:r>
              <a:rPr lang="nb-NO" dirty="0"/>
              <a:t>-Svekkelse av immunforsvar</a:t>
            </a:r>
          </a:p>
        </p:txBody>
      </p:sp>
    </p:spTree>
    <p:extLst>
      <p:ext uri="{BB962C8B-B14F-4D97-AF65-F5344CB8AC3E}">
        <p14:creationId xmlns:p14="http://schemas.microsoft.com/office/powerpoint/2010/main" val="3540872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1AE8BE0-E48F-F880-F91A-2D6B57C9D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Salt og salts påvirkning på løselighet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23B64559-BB92-4833-B4C7-3C2551988E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nb-NO" dirty="0"/>
              <a:t>Saltinnhold i vann blir oppgitt i promille eller gram per. kg sjøvann</a:t>
            </a:r>
          </a:p>
          <a:p>
            <a:r>
              <a:rPr lang="nb-NO" dirty="0"/>
              <a:t>Salt består alltid av et metall og ett ikke metall </a:t>
            </a:r>
          </a:p>
          <a:p>
            <a:r>
              <a:rPr lang="nb-NO" dirty="0"/>
              <a:t>Sjøvann består av koksalt (</a:t>
            </a:r>
            <a:r>
              <a:rPr lang="nb-NO" dirty="0" err="1"/>
              <a:t>NsCl</a:t>
            </a:r>
            <a:r>
              <a:rPr lang="nb-NO" dirty="0"/>
              <a:t>) 78%, Magnesiumklorid (</a:t>
            </a:r>
            <a:r>
              <a:rPr lang="nb-NO" dirty="0" err="1"/>
              <a:t>MgCl</a:t>
            </a:r>
            <a:r>
              <a:rPr lang="nb-NO" dirty="0"/>
              <a:t>) 11%, magnesiumsulfat 5%, kalsiumsulfat 4%, annet 2%</a:t>
            </a:r>
          </a:p>
          <a:p>
            <a:r>
              <a:rPr lang="nb-NO" dirty="0"/>
              <a:t>Salt har høy ledningsevne og hardhet </a:t>
            </a:r>
            <a:r>
              <a:rPr lang="nb-NO" dirty="0" err="1"/>
              <a:t>pga</a:t>
            </a:r>
            <a:r>
              <a:rPr lang="nb-NO" dirty="0"/>
              <a:t> kalsium  (ledningsevne= mengden på oppløste ioner i vannet)</a:t>
            </a:r>
          </a:p>
          <a:p>
            <a:r>
              <a:rPr lang="nb-NO" dirty="0"/>
              <a:t>Stabilt saltinnhold hvor vannet ikke preges av ferskvann (</a:t>
            </a:r>
            <a:r>
              <a:rPr lang="nb-NO" dirty="0" err="1"/>
              <a:t>kysstrøm</a:t>
            </a:r>
            <a:r>
              <a:rPr lang="nb-NO" dirty="0"/>
              <a:t> 20-35 </a:t>
            </a:r>
            <a:r>
              <a:rPr lang="nb-NO" dirty="0" err="1"/>
              <a:t>ppm</a:t>
            </a:r>
            <a:r>
              <a:rPr lang="nb-NO" dirty="0"/>
              <a:t>)</a:t>
            </a:r>
          </a:p>
          <a:p>
            <a:r>
              <a:rPr lang="nb-NO" dirty="0"/>
              <a:t>Lavere salinitet ved elveutløp </a:t>
            </a:r>
          </a:p>
          <a:p>
            <a:pPr marL="0" indent="0">
              <a:buNone/>
            </a:pPr>
            <a:r>
              <a:rPr lang="nb-NO" dirty="0"/>
              <a:t>&gt;25 </a:t>
            </a:r>
            <a:r>
              <a:rPr lang="nb-NO" dirty="0" err="1"/>
              <a:t>ppm</a:t>
            </a:r>
            <a:r>
              <a:rPr lang="nb-NO" dirty="0"/>
              <a:t> </a:t>
            </a:r>
            <a:r>
              <a:rPr lang="nb-NO" dirty="0">
                <a:solidFill>
                  <a:schemeClr val="accent1">
                    <a:lumMod val="50000"/>
                  </a:schemeClr>
                </a:solidFill>
              </a:rPr>
              <a:t>(saltvann)</a:t>
            </a:r>
          </a:p>
          <a:p>
            <a:pPr marL="0" indent="0">
              <a:buNone/>
            </a:pPr>
            <a:r>
              <a:rPr lang="nb-NO" dirty="0"/>
              <a:t>0,5 -25 </a:t>
            </a:r>
            <a:r>
              <a:rPr lang="nb-NO" dirty="0" err="1"/>
              <a:t>ppm</a:t>
            </a:r>
            <a:r>
              <a:rPr lang="nb-NO" dirty="0">
                <a:solidFill>
                  <a:schemeClr val="accent4">
                    <a:lumMod val="50000"/>
                  </a:schemeClr>
                </a:solidFill>
              </a:rPr>
              <a:t> (brakkvann)</a:t>
            </a:r>
          </a:p>
          <a:p>
            <a:pPr marL="0" indent="0">
              <a:buNone/>
            </a:pPr>
            <a:r>
              <a:rPr lang="nb-NO" dirty="0"/>
              <a:t>&lt;0,5 </a:t>
            </a:r>
            <a:r>
              <a:rPr lang="nb-NO" dirty="0">
                <a:solidFill>
                  <a:schemeClr val="accent6">
                    <a:lumMod val="50000"/>
                  </a:schemeClr>
                </a:solidFill>
              </a:rPr>
              <a:t>(ferskvann)</a:t>
            </a:r>
          </a:p>
          <a:p>
            <a:r>
              <a:rPr lang="nb-NO" dirty="0"/>
              <a:t>Sjøvann er basisk (pH 8,1) og har høy bufferkapasitet -&gt; kjemisk stabilt medium </a:t>
            </a:r>
          </a:p>
          <a:p>
            <a:r>
              <a:rPr lang="nb-NO" dirty="0"/>
              <a:t>Sjøvann reduserer giftighet av rekke giftstoffer (ferskvann blir mer påvirket av forurensing)</a:t>
            </a:r>
          </a:p>
          <a:p>
            <a:r>
              <a:rPr lang="nb-NO" dirty="0"/>
              <a:t>&lt;0°c frysepunkt (T=0,0054xsaltinnhold g/kg)</a:t>
            </a:r>
          </a:p>
        </p:txBody>
      </p:sp>
    </p:spTree>
    <p:extLst>
      <p:ext uri="{BB962C8B-B14F-4D97-AF65-F5344CB8AC3E}">
        <p14:creationId xmlns:p14="http://schemas.microsoft.com/office/powerpoint/2010/main" val="541630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61E7809-854F-D069-A552-67E79E7AA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Partialtrykk 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2902767F-F0BE-4771-9CCC-B78F189B9A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b-NO" dirty="0"/>
              <a:t>Trykket den enkelte gassen i en gassblanding tilfører</a:t>
            </a:r>
          </a:p>
          <a:p>
            <a:r>
              <a:rPr lang="nb-NO" dirty="0"/>
              <a:t>Nitrogen (N2), 78% -078 </a:t>
            </a:r>
            <a:r>
              <a:rPr lang="nb-NO" dirty="0" err="1"/>
              <a:t>atm</a:t>
            </a:r>
            <a:endParaRPr lang="nb-NO" dirty="0"/>
          </a:p>
          <a:p>
            <a:r>
              <a:rPr lang="nb-NO" dirty="0"/>
              <a:t>Oksygen O2, 21% - 0,21 </a:t>
            </a:r>
            <a:r>
              <a:rPr lang="nb-NO" dirty="0" err="1"/>
              <a:t>atm</a:t>
            </a:r>
            <a:endParaRPr lang="nb-NO" dirty="0"/>
          </a:p>
          <a:p>
            <a:r>
              <a:rPr lang="nb-NO" dirty="0"/>
              <a:t>Hvis ren oksygen blir tilført et kar, løser det mye mer gass enn om det er luft som blir tilført. Det skyldes at volumprosenten av oksygen i lufta er ca. 21%, dermed blir partialtrykket 21% av en atmosfæres trykk, det vil si 0,21atm</a:t>
            </a:r>
          </a:p>
          <a:p>
            <a:r>
              <a:rPr lang="nb-NO" dirty="0"/>
              <a:t>For hver tiende meter øker trykket med 1atm, så på ti meters trykk er trykket 1atm på overflaten + 1atm ekstra per ti meter dyp = 2atm</a:t>
            </a:r>
          </a:p>
          <a:p>
            <a:r>
              <a:rPr lang="nb-NO" dirty="0"/>
              <a:t>Løselighet avtar ved økende saltholdighet </a:t>
            </a:r>
          </a:p>
          <a:p>
            <a:r>
              <a:rPr lang="nb-NO" dirty="0"/>
              <a:t>Løst mer oksygen i ferskvann enn i saltvann ved samme temp</a:t>
            </a:r>
          </a:p>
          <a:p>
            <a:endParaRPr lang="nb-NO" dirty="0"/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FFEF60DD-51AF-692D-6503-906F3EFD1D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7264" y="1786731"/>
            <a:ext cx="3271973" cy="146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5629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D7C99F6-4014-4BF4-0AC9-2B8BFC177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/>
              <a:t>Youtube</a:t>
            </a:r>
            <a:r>
              <a:rPr lang="nb-NO" dirty="0"/>
              <a:t>-video om partialtrykk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86F5118-970B-AB09-BD00-D821B597FE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https://www.youtube.com/watch?v=ZK4Fm53PWB8</a:t>
            </a:r>
            <a:r>
              <a:rPr kumimoji="0" lang="nb-NO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endParaRPr lang="nb-NO" dirty="0"/>
          </a:p>
          <a:p>
            <a:pPr marL="0" indent="0">
              <a:buNone/>
            </a:pPr>
            <a:r>
              <a:rPr lang="nb-NO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65462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E633215-2FDC-5948-69DB-5B6561F68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Gassmengde i vann 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6A3C112-A0AB-C7E8-8C3D-59D61B4100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nb-NO" dirty="0"/>
              <a:t>Oppgis i milligram per liter og/eller metningsprosent</a:t>
            </a:r>
          </a:p>
          <a:p>
            <a:r>
              <a:rPr lang="nb-NO" dirty="0"/>
              <a:t>Metningsgrad &gt; 100% av O2 → uoppløst oksygen siver ut til likevekt er oppnådd (trekkes mot dit </a:t>
            </a:r>
            <a:r>
              <a:rPr lang="nb-NO" dirty="0" err="1"/>
              <a:t>patrialtrykket</a:t>
            </a:r>
            <a:r>
              <a:rPr lang="nb-NO" dirty="0"/>
              <a:t> er minst) </a:t>
            </a:r>
          </a:p>
          <a:p>
            <a:r>
              <a:rPr lang="nb-NO" dirty="0"/>
              <a:t>Metningsgrad &lt;100% av O2 → forbrukes raskere enn det tilføres</a:t>
            </a:r>
          </a:p>
          <a:p>
            <a:r>
              <a:rPr lang="nb-NO" dirty="0"/>
              <a:t>I oppdrett er det optimalt om det ligger på 95-100%</a:t>
            </a:r>
          </a:p>
          <a:p>
            <a:r>
              <a:rPr lang="nb-NO" dirty="0"/>
              <a:t>Overvåkning av O2 er påbudt </a:t>
            </a:r>
          </a:p>
          <a:p>
            <a:r>
              <a:rPr lang="nb-NO" dirty="0"/>
              <a:t>Konsentrasjon av fisk kan også påvirke gassmengde (bruker oksygen og puster ut CO2) </a:t>
            </a:r>
          </a:p>
          <a:p>
            <a:pPr marL="0" indent="0">
              <a:buNone/>
            </a:pPr>
            <a:r>
              <a:rPr lang="nb-NO" dirty="0"/>
              <a:t>&gt;20 mg/l – gassovermetning for laks (tilsetning av oksygen eller </a:t>
            </a:r>
            <a:r>
              <a:rPr lang="nb-NO" dirty="0" err="1"/>
              <a:t>algeoppblomtring</a:t>
            </a:r>
            <a:r>
              <a:rPr lang="nb-NO" dirty="0"/>
              <a:t>)</a:t>
            </a:r>
          </a:p>
          <a:p>
            <a:pPr marL="0" indent="0">
              <a:buNone/>
            </a:pPr>
            <a:r>
              <a:rPr lang="nb-NO" dirty="0"/>
              <a:t>20 mg/l – kan tåles </a:t>
            </a:r>
          </a:p>
          <a:p>
            <a:pPr marL="0" indent="0">
              <a:buNone/>
            </a:pPr>
            <a:r>
              <a:rPr lang="nb-NO" dirty="0"/>
              <a:t>6-7 mg/l regnes som nedre grense for trivsel og tilvekst </a:t>
            </a:r>
          </a:p>
          <a:p>
            <a:r>
              <a:rPr lang="nb-NO" dirty="0"/>
              <a:t>Oksygen er mer løselig i vann enn nitrogen så blir raskere tilført 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9316000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429E62B-F55E-C02E-9F71-6F91E0EC7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Konsekvenser av gassovermetning 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80841E2D-5C92-9B89-3E6A-E5F4C86725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/>
              <a:t>Overmetning av oksygen kan føre til stressreaksjon hvis det i tillegg er overmetning av CO2 forsterkes effekten. Kan føre til dannelse av oksygenradikalet superoksid som er giftig</a:t>
            </a:r>
          </a:p>
          <a:p>
            <a:endParaRPr lang="nb-NO" dirty="0"/>
          </a:p>
          <a:p>
            <a:r>
              <a:rPr lang="nb-NO" dirty="0"/>
              <a:t>Gassblæresyke = overmetning av Nitrogen (N2)</a:t>
            </a:r>
          </a:p>
          <a:p>
            <a:r>
              <a:rPr lang="nb-NO" dirty="0"/>
              <a:t>105-115% anses som dødelig </a:t>
            </a:r>
          </a:p>
          <a:p>
            <a:r>
              <a:rPr lang="nb-NO" dirty="0"/>
              <a:t>Symptomer → gassblærer i hud, punktblødning på finner, utstående øyne, unormal atferd </a:t>
            </a:r>
          </a:p>
        </p:txBody>
      </p:sp>
    </p:spTree>
    <p:extLst>
      <p:ext uri="{BB962C8B-B14F-4D97-AF65-F5344CB8AC3E}">
        <p14:creationId xmlns:p14="http://schemas.microsoft.com/office/powerpoint/2010/main" val="16357572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15CA427-7FD1-76CB-E101-6D0EFA6EE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Oppgave (ca. 15 min)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3C2C375-6258-1837-58DD-9A2038344F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b-NO" dirty="0"/>
              <a:t>Oksygen utgjør ca. 35% av gassene i vann og ca. 21% i luft. Har høyere løselighet i vann. </a:t>
            </a:r>
          </a:p>
          <a:p>
            <a:pPr marL="0" indent="0">
              <a:buNone/>
            </a:pPr>
            <a:r>
              <a:rPr lang="nb-NO" dirty="0"/>
              <a:t>-Finn ut hvordan oksygen naturlig tilføres i vann?</a:t>
            </a:r>
          </a:p>
          <a:p>
            <a:pPr marL="0" indent="0">
              <a:buNone/>
            </a:pPr>
            <a:r>
              <a:rPr lang="nb-NO" dirty="0"/>
              <a:t>-Hvordan ulike prosesser som forbruker oksygen i vann?</a:t>
            </a:r>
          </a:p>
          <a:p>
            <a:pPr marL="0" indent="0">
              <a:buNone/>
            </a:pPr>
            <a:r>
              <a:rPr lang="nb-NO" dirty="0"/>
              <a:t>-Hvordan symptomer får en fisk som dør av oksygenmangel?</a:t>
            </a:r>
          </a:p>
          <a:p>
            <a:pPr marL="0" indent="0">
              <a:buNone/>
            </a:pPr>
            <a:r>
              <a:rPr lang="nb-NO" dirty="0"/>
              <a:t>-Hvordan måles oksygen?</a:t>
            </a:r>
          </a:p>
          <a:p>
            <a:pPr marL="0" indent="0">
              <a:buNone/>
            </a:pPr>
            <a:r>
              <a:rPr lang="nb-NO" dirty="0"/>
              <a:t>-Hvordan vedlikeholder man oksygenmålere? </a:t>
            </a:r>
          </a:p>
          <a:p>
            <a:pPr marL="0" indent="0">
              <a:buNone/>
            </a:pPr>
            <a:r>
              <a:rPr lang="nb-NO" dirty="0"/>
              <a:t>-Hvordan kan overmetning av nitrogen oppstå?</a:t>
            </a:r>
          </a:p>
          <a:p>
            <a:pPr marL="0" indent="0">
              <a:buNone/>
            </a:pPr>
            <a:r>
              <a:rPr lang="nb-NO" dirty="0"/>
              <a:t>-Hvordan måler man nitrogennivå?</a:t>
            </a:r>
          </a:p>
        </p:txBody>
      </p:sp>
    </p:spTree>
    <p:extLst>
      <p:ext uri="{BB962C8B-B14F-4D97-AF65-F5344CB8AC3E}">
        <p14:creationId xmlns:p14="http://schemas.microsoft.com/office/powerpoint/2010/main" val="4401903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6D46E84-2BA0-E7DE-A162-8C3F4E4CF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4" name="Plassholder for innhold 3">
            <a:extLst>
              <a:ext uri="{FF2B5EF4-FFF2-40B4-BE49-F238E27FC236}">
                <a16:creationId xmlns:a16="http://schemas.microsoft.com/office/drawing/2014/main" id="{1BB72628-4F8C-C396-044A-7D36994410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7515" y="1589315"/>
            <a:ext cx="5876734" cy="3917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2244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93324C7-750A-5147-3C13-1D9FEC6F0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Karbondioksid 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38371CE-602F-227D-B3BB-261959B059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nb-NO" dirty="0"/>
              <a:t>Tilføres vann ved ånding fra fisk og alger, forråtnelse eller nedbrytning av organisk materiale (for eksempel </a:t>
            </a:r>
            <a:r>
              <a:rPr lang="nb-NO" dirty="0" err="1"/>
              <a:t>fôrrester</a:t>
            </a:r>
            <a:r>
              <a:rPr lang="nb-NO" dirty="0"/>
              <a:t> eller </a:t>
            </a:r>
            <a:r>
              <a:rPr lang="nb-NO" dirty="0" err="1"/>
              <a:t>ekstrementer</a:t>
            </a:r>
            <a:r>
              <a:rPr lang="nb-NO" dirty="0"/>
              <a:t>), oppsuging fra luften </a:t>
            </a:r>
          </a:p>
          <a:p>
            <a:r>
              <a:rPr lang="nb-NO" dirty="0"/>
              <a:t>Alger bruker Co2 i fotosyntesen og gjør den om til stivelse </a:t>
            </a:r>
          </a:p>
          <a:p>
            <a:r>
              <a:rPr lang="nb-NO" dirty="0"/>
              <a:t>Viktig gass i sjøvann og inngår i flere viktige forbindelser, for eksempel karbonsyre (H2CO3)</a:t>
            </a:r>
          </a:p>
          <a:p>
            <a:r>
              <a:rPr lang="nb-NO" dirty="0"/>
              <a:t>Danne kjemiske </a:t>
            </a:r>
            <a:r>
              <a:rPr lang="nb-NO" dirty="0" err="1"/>
              <a:t>likevektsreaksjoner</a:t>
            </a:r>
            <a:r>
              <a:rPr lang="nb-NO" dirty="0"/>
              <a:t> som er pH-avhengige</a:t>
            </a:r>
          </a:p>
          <a:p>
            <a:r>
              <a:rPr lang="nb-NO" dirty="0"/>
              <a:t>Sjøvann kan løse opp større mengder CO2 enn ferskvann </a:t>
            </a:r>
          </a:p>
          <a:p>
            <a:r>
              <a:rPr lang="nb-NO" dirty="0"/>
              <a:t>Høye konsentrasjoner kan oppstå ved; lav vanngjennomstrømning, høy fisketetthet, resirkulering av vann, transport av sik i lukkete tanker, resirkulering av vann, grunnvann fra kalkrike områder</a:t>
            </a:r>
          </a:p>
          <a:p>
            <a:r>
              <a:rPr lang="nb-NO" dirty="0"/>
              <a:t>Konsekvenser av høye CO2 verdier: red. oksygenopptak hos fisk, lavere pH-verdi i vannet, sykdommen </a:t>
            </a:r>
            <a:r>
              <a:rPr lang="nb-NO" dirty="0" err="1"/>
              <a:t>nefrokalsiose</a:t>
            </a:r>
            <a:r>
              <a:rPr lang="nb-NO" dirty="0"/>
              <a:t> (nyrestein) og skjelettmisdannelser hos laks.</a:t>
            </a:r>
          </a:p>
          <a:p>
            <a:r>
              <a:rPr lang="nb-NO" dirty="0"/>
              <a:t>Grenseverdier:  i likevekt med luft ca. 0,5-1 mg Co2/liter. Akutt gifteffekt 20-100 mg CO2/liter  </a:t>
            </a:r>
          </a:p>
        </p:txBody>
      </p:sp>
    </p:spTree>
    <p:extLst>
      <p:ext uri="{BB962C8B-B14F-4D97-AF65-F5344CB8AC3E}">
        <p14:creationId xmlns:p14="http://schemas.microsoft.com/office/powerpoint/2010/main" val="1503740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0DEE5B1-E5A0-0B8F-9CE7-3F2ED4A40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8F35AD12-4029-86DD-AB96-36B3AB5629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DD211030-E542-5DBB-46B7-453CD3B6A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3714" y="1027906"/>
            <a:ext cx="6496050" cy="4326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54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3CC62E1-196E-23D0-12A9-C5F360A43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pH (surhetsgrad)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EB60081-7DCD-7D35-FF58-E5C01C05EC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nb-NO" dirty="0"/>
              <a:t>Avgjøres av konsentrasjonen av H+ ioner (Høy kons. Sur løsning og høy kon. OH- er basisk/alkalisk løsning)</a:t>
            </a:r>
          </a:p>
          <a:p>
            <a:r>
              <a:rPr lang="nb-NO" dirty="0"/>
              <a:t>Sjøvann =lett alkalisk 8,1 (Høy bufferkapasitet, evne til å absorbere sure eller basiske væsker altså pH holdes stabilt)</a:t>
            </a:r>
          </a:p>
          <a:p>
            <a:r>
              <a:rPr lang="nb-NO" dirty="0"/>
              <a:t>Kalsium og magnesium -&gt; hardere vann -&gt; økt bufferkapasitet</a:t>
            </a:r>
          </a:p>
          <a:p>
            <a:r>
              <a:rPr lang="nb-NO" dirty="0"/>
              <a:t>Bløtvann -&gt; </a:t>
            </a:r>
            <a:r>
              <a:rPr lang="nb-NO" dirty="0" err="1"/>
              <a:t>laverebuffer</a:t>
            </a:r>
            <a:r>
              <a:rPr lang="nb-NO" dirty="0"/>
              <a:t> -&gt; påvirkes fortere av CO2 eller SO2 i luften</a:t>
            </a:r>
          </a:p>
          <a:p>
            <a:r>
              <a:rPr lang="nb-NO" dirty="0"/>
              <a:t>pH toleranse varierer med art, utviklingsstadiet og forurensing </a:t>
            </a:r>
          </a:p>
          <a:p>
            <a:r>
              <a:rPr lang="nb-NO" dirty="0"/>
              <a:t>Surt vann er dårlig for rogn</a:t>
            </a:r>
          </a:p>
          <a:p>
            <a:r>
              <a:rPr lang="nb-NO" dirty="0"/>
              <a:t>Surt vann og aluminium har en synergieffekt (forsterker). Aluminium forbindelser setter seg på gjeller  </a:t>
            </a:r>
          </a:p>
          <a:p>
            <a:r>
              <a:rPr lang="nb-NO" dirty="0"/>
              <a:t>Nøytralisering av surt vann: kalk, natriumkarbonat, natronlut, </a:t>
            </a:r>
            <a:r>
              <a:rPr lang="nb-NO" dirty="0" err="1"/>
              <a:t>silikalut</a:t>
            </a:r>
            <a:r>
              <a:rPr lang="nb-NO" dirty="0"/>
              <a:t>, hummus, Sjøvann som er UV-behandlet</a:t>
            </a:r>
          </a:p>
          <a:p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FB055A1B-91BD-39AE-440D-4AB6DF6562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000" y="-464280"/>
            <a:ext cx="3408680" cy="2290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473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69BD694-09EF-04D1-68C1-0700BE75A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Konsekvenser av surt vann 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255A4E34-BB85-6B6E-CCA8-E785C1015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/>
              <a:t>Høy andel </a:t>
            </a:r>
            <a:r>
              <a:rPr lang="nb-NO" dirty="0" err="1"/>
              <a:t>ov</a:t>
            </a:r>
            <a:r>
              <a:rPr lang="nb-NO" dirty="0"/>
              <a:t> CO2 </a:t>
            </a:r>
          </a:p>
          <a:p>
            <a:r>
              <a:rPr lang="nb-NO" dirty="0"/>
              <a:t>Normalt &lt;5 mg/l </a:t>
            </a:r>
          </a:p>
          <a:p>
            <a:r>
              <a:rPr lang="nb-NO" dirty="0"/>
              <a:t>Høyt &gt;20 mg/l (dette vil hindre oksygenopptak) </a:t>
            </a:r>
          </a:p>
          <a:p>
            <a:r>
              <a:rPr lang="nb-NO" dirty="0"/>
              <a:t>Kan skje ved lav vannutskiftning og fisketetthet </a:t>
            </a:r>
          </a:p>
          <a:p>
            <a:r>
              <a:rPr lang="nb-NO" dirty="0"/>
              <a:t>CO2 må overvåkes (spesielt under transport og settefiskanlegg (Co2 lufter) </a:t>
            </a:r>
          </a:p>
          <a:p>
            <a:r>
              <a:rPr lang="nb-NO" dirty="0"/>
              <a:t>Langtidsvirkninger (Skjelettmisdannelser og nyrestein)</a:t>
            </a:r>
          </a:p>
        </p:txBody>
      </p:sp>
    </p:spTree>
    <p:extLst>
      <p:ext uri="{BB962C8B-B14F-4D97-AF65-F5344CB8AC3E}">
        <p14:creationId xmlns:p14="http://schemas.microsoft.com/office/powerpoint/2010/main" val="4057564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559713A-D899-66F7-D0C5-994BAD1E3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Metaller 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DFDD1D07-7E6D-4BB7-1F9C-973348BC4E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/>
              <a:t>Små konsentrasjoner er som regel ikke farlig </a:t>
            </a:r>
          </a:p>
          <a:p>
            <a:r>
              <a:rPr lang="nb-NO" dirty="0"/>
              <a:t>Høyere konsentrasjoner kan forekomme under </a:t>
            </a:r>
            <a:r>
              <a:rPr lang="nb-NO" dirty="0" err="1"/>
              <a:t>spesieller</a:t>
            </a:r>
            <a:r>
              <a:rPr lang="nb-NO" dirty="0"/>
              <a:t> forhold</a:t>
            </a:r>
          </a:p>
          <a:p>
            <a:r>
              <a:rPr lang="nb-NO" dirty="0"/>
              <a:t>Jern og aluminium kan frigjøres fra jord og berggrunn under spesielle nedbørsforhold eller ved snøsmeltning</a:t>
            </a:r>
          </a:p>
          <a:p>
            <a:r>
              <a:rPr lang="nb-NO" dirty="0"/>
              <a:t>Redskaper, rørdeler eller gjenstander kan også avgi stoffer som kan være farlige</a:t>
            </a:r>
          </a:p>
        </p:txBody>
      </p:sp>
    </p:spTree>
    <p:extLst>
      <p:ext uri="{BB962C8B-B14F-4D97-AF65-F5344CB8AC3E}">
        <p14:creationId xmlns:p14="http://schemas.microsoft.com/office/powerpoint/2010/main" val="1412062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DA14610-212E-2D19-9DC4-C50075C17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Giftige metaller 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358B62B0-4A99-046C-D64F-AD42B56D0F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b-NO" dirty="0"/>
              <a:t>Terskelverdier må bli sett i sammenheng med vannkvalitet og fiskens tilstand (synergieffekt eller antagonist effekt) </a:t>
            </a:r>
          </a:p>
          <a:p>
            <a:r>
              <a:rPr lang="nb-NO" dirty="0"/>
              <a:t>Det avhenger av metallets tilstandsform (jernrør brukes ikke i settefiskanlegg grunnet at </a:t>
            </a:r>
            <a:r>
              <a:rPr lang="nb-NO" dirty="0" err="1"/>
              <a:t>okysgenering</a:t>
            </a:r>
            <a:r>
              <a:rPr lang="nb-NO" dirty="0"/>
              <a:t> av jern frigjør jernhydroksid som setter seg på fiskenes gjeller) </a:t>
            </a:r>
          </a:p>
          <a:p>
            <a:r>
              <a:rPr lang="nb-NO" dirty="0"/>
              <a:t>Lav pH + oppløst i vann endrer tilstandsform på kobber. Kobber løser seg opp i vann </a:t>
            </a:r>
          </a:p>
          <a:p>
            <a:pPr marL="0" indent="0">
              <a:buNone/>
            </a:pPr>
            <a:r>
              <a:rPr lang="nb-NO" dirty="0"/>
              <a:t>-ikke tiltatt i settefisk som begroing hindrende maling) </a:t>
            </a:r>
          </a:p>
          <a:p>
            <a:pPr marL="0" indent="0">
              <a:buNone/>
            </a:pPr>
            <a:r>
              <a:rPr lang="nb-NO" dirty="0"/>
              <a:t>-Blir brukt på nøter i matfisk</a:t>
            </a:r>
          </a:p>
          <a:p>
            <a:r>
              <a:rPr lang="nb-NO" dirty="0"/>
              <a:t>Sink løses opp i vann </a:t>
            </a:r>
          </a:p>
          <a:p>
            <a:r>
              <a:rPr lang="nb-NO" dirty="0"/>
              <a:t>Bly er svært giftig og løser seg raskt opp i bløtt vann </a:t>
            </a:r>
          </a:p>
          <a:p>
            <a:pPr marL="0" indent="0">
              <a:buNone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985393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>
            <a:extLst>
              <a:ext uri="{FF2B5EF4-FFF2-40B4-BE49-F238E27FC236}">
                <a16:creationId xmlns:a16="http://schemas.microsoft.com/office/drawing/2014/main" id="{1273CAA3-03C4-3BFF-034D-F603924547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372" r="10219" b="-1"/>
          <a:stretch/>
        </p:blipFill>
        <p:spPr>
          <a:xfrm>
            <a:off x="20" y="1302606"/>
            <a:ext cx="4413566" cy="4252313"/>
          </a:xfrm>
          <a:custGeom>
            <a:avLst/>
            <a:gdLst/>
            <a:ahLst/>
            <a:cxnLst/>
            <a:rect l="l" t="t" r="r" b="b"/>
            <a:pathLst>
              <a:path w="4413586" h="4252313">
                <a:moveTo>
                  <a:pt x="0" y="0"/>
                </a:moveTo>
                <a:lnTo>
                  <a:pt x="2062856" y="0"/>
                </a:lnTo>
                <a:lnTo>
                  <a:pt x="2063084" y="493"/>
                </a:lnTo>
                <a:lnTo>
                  <a:pt x="2450944" y="493"/>
                </a:lnTo>
                <a:lnTo>
                  <a:pt x="4413586" y="4252313"/>
                </a:lnTo>
                <a:lnTo>
                  <a:pt x="388087" y="4252313"/>
                </a:lnTo>
                <a:lnTo>
                  <a:pt x="388087" y="4251820"/>
                </a:lnTo>
                <a:lnTo>
                  <a:pt x="0" y="4251820"/>
                </a:lnTo>
                <a:close/>
              </a:path>
            </a:pathLst>
          </a:cu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CBF71E6-C54A-4E15-90AD-354C394355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65697" y="1303083"/>
            <a:ext cx="9226303" cy="4251821"/>
          </a:xfrm>
          <a:custGeom>
            <a:avLst/>
            <a:gdLst>
              <a:gd name="connsiteX0" fmla="*/ 0 w 9226303"/>
              <a:gd name="connsiteY0" fmla="*/ 0 h 4251821"/>
              <a:gd name="connsiteX1" fmla="*/ 9226303 w 9226303"/>
              <a:gd name="connsiteY1" fmla="*/ 0 h 4251821"/>
              <a:gd name="connsiteX2" fmla="*/ 7263661 w 9226303"/>
              <a:gd name="connsiteY2" fmla="*/ 4251821 h 4251821"/>
              <a:gd name="connsiteX3" fmla="*/ 0 w 9226303"/>
              <a:gd name="connsiteY3" fmla="*/ 4251821 h 4251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6303" h="4251821">
                <a:moveTo>
                  <a:pt x="0" y="0"/>
                </a:moveTo>
                <a:lnTo>
                  <a:pt x="9226303" y="0"/>
                </a:lnTo>
                <a:lnTo>
                  <a:pt x="7263661" y="4251821"/>
                </a:lnTo>
                <a:lnTo>
                  <a:pt x="0" y="4251821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24061CB6-54B3-00C9-22DA-D4D2B5F6D1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26912" y="3863697"/>
            <a:ext cx="6029936" cy="911117"/>
          </a:xfrm>
        </p:spPr>
        <p:txBody>
          <a:bodyPr>
            <a:normAutofit/>
          </a:bodyPr>
          <a:lstStyle/>
          <a:p>
            <a:pPr algn="l"/>
            <a:endParaRPr lang="nb-NO" sz="2000">
              <a:solidFill>
                <a:srgbClr val="FFFFFF"/>
              </a:solidFill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65B694BD-A4CC-F837-05A4-DA934BE780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78589" y="1828800"/>
            <a:ext cx="6378259" cy="2027941"/>
          </a:xfrm>
        </p:spPr>
        <p:txBody>
          <a:bodyPr>
            <a:normAutofit/>
          </a:bodyPr>
          <a:lstStyle/>
          <a:p>
            <a:pPr algn="l"/>
            <a:r>
              <a:rPr lang="nb-NO">
                <a:solidFill>
                  <a:srgbClr val="FFFFFF"/>
                </a:solidFill>
              </a:rPr>
              <a:t>Miljø - land</a:t>
            </a:r>
          </a:p>
        </p:txBody>
      </p:sp>
    </p:spTree>
    <p:extLst>
      <p:ext uri="{BB962C8B-B14F-4D97-AF65-F5344CB8AC3E}">
        <p14:creationId xmlns:p14="http://schemas.microsoft.com/office/powerpoint/2010/main" val="25611470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8CEDF955-99D1-8FEC-7AC4-4D928E561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>
            <a:normAutofit/>
          </a:bodyPr>
          <a:lstStyle/>
          <a:p>
            <a:r>
              <a:rPr lang="nb-NO">
                <a:solidFill>
                  <a:schemeClr val="bg1"/>
                </a:solidFill>
              </a:rPr>
              <a:t>Miljø – land 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6FF682A-DAC9-BBDA-847E-F76860FB4B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384" y="640081"/>
            <a:ext cx="6024654" cy="5257800"/>
          </a:xfrm>
        </p:spPr>
        <p:txBody>
          <a:bodyPr anchor="ctr">
            <a:normAutofit/>
          </a:bodyPr>
          <a:lstStyle/>
          <a:p>
            <a:r>
              <a:rPr lang="nb-NO" sz="2400"/>
              <a:t>Lukkete merder forutsetter god vannkvalitet</a:t>
            </a:r>
          </a:p>
          <a:p>
            <a:r>
              <a:rPr lang="nb-NO" sz="2400"/>
              <a:t>Produksjon av avfallsstoffer (fekalier og fôrspill)</a:t>
            </a:r>
          </a:p>
          <a:p>
            <a:r>
              <a:rPr lang="nb-NO" sz="2400"/>
              <a:t>Krever rensing og tilførsel av nytt vann </a:t>
            </a:r>
          </a:p>
          <a:p>
            <a:r>
              <a:rPr lang="nb-NO" sz="2400"/>
              <a:t> Viktigste avfallsstoffer er karbondioksid og nitrogenforbindelser </a:t>
            </a:r>
          </a:p>
          <a:p>
            <a:r>
              <a:rPr lang="nb-NO" sz="2400"/>
              <a:t>Avfallstoffer dannes kontinuerlig </a:t>
            </a:r>
          </a:p>
          <a:p>
            <a:r>
              <a:rPr lang="nb-NO" sz="2400"/>
              <a:t>Metabolismen </a:t>
            </a:r>
          </a:p>
          <a:p>
            <a:r>
              <a:rPr lang="nb-NO" sz="2400"/>
              <a:t>Metabolske prosesser er avhengig av temp, størrelse, stress og helsetilstand og energiinnhold i fôr </a:t>
            </a:r>
          </a:p>
        </p:txBody>
      </p:sp>
    </p:spTree>
    <p:extLst>
      <p:ext uri="{BB962C8B-B14F-4D97-AF65-F5344CB8AC3E}">
        <p14:creationId xmlns:p14="http://schemas.microsoft.com/office/powerpoint/2010/main" val="1697300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7DEFCA7E-7554-3B66-231A-142C90328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nb-NO" sz="5000"/>
              <a:t>Vannutskiftning 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3D1CFD3-7238-4C95-5F58-609852C37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nb-NO" sz="700"/>
              <a:t>Skal sikre 80% oksygemetning </a:t>
            </a:r>
          </a:p>
          <a:p>
            <a:r>
              <a:rPr lang="nb-NO" sz="700"/>
              <a:t>Akseptabel pH</a:t>
            </a:r>
          </a:p>
          <a:p>
            <a:r>
              <a:rPr lang="nb-NO" sz="700"/>
              <a:t>Ingen overmetning av gasser </a:t>
            </a:r>
          </a:p>
          <a:p>
            <a:r>
              <a:rPr lang="nb-NO" sz="700"/>
              <a:t>Maks 15 mg oppløst Co» per liter vann </a:t>
            </a:r>
          </a:p>
          <a:p>
            <a:r>
              <a:rPr lang="nb-NO" sz="700"/>
              <a:t>Inntil 100% oksygen tilsetting av produksjonsvann for sikre oksygenmetning</a:t>
            </a:r>
          </a:p>
          <a:p>
            <a:r>
              <a:rPr lang="nb-NO" sz="700"/>
              <a:t>Karbondioksid fjernes i utluftninganlegg eks. ved rislelufting</a:t>
            </a:r>
          </a:p>
          <a:p>
            <a:r>
              <a:rPr lang="nb-NO" sz="700"/>
              <a:t>Inntak av vann fra elver eller innsjø =råvann </a:t>
            </a:r>
          </a:p>
          <a:p>
            <a:r>
              <a:rPr lang="nb-NO" sz="700"/>
              <a:t>Grunnvann fra brønn </a:t>
            </a:r>
          </a:p>
          <a:p>
            <a:r>
              <a:rPr lang="nb-NO" sz="700"/>
              <a:t>Vanlig å tilsette kalk grunnet mineralfattig vann og lav buffer kap.</a:t>
            </a:r>
          </a:p>
          <a:p>
            <a:r>
              <a:rPr lang="nb-NO" sz="700"/>
              <a:t>Regnvann (svakt alkalisk) → CO2 og svovelforbindelser i luften  </a:t>
            </a:r>
          </a:p>
          <a:p>
            <a:r>
              <a:rPr lang="nb-NO" sz="700"/>
              <a:t>Store elever og innsjøer er mest stabil grunnet naturlig renseeffekt</a:t>
            </a:r>
          </a:p>
          <a:p>
            <a:r>
              <a:rPr lang="nb-NO" sz="700"/>
              <a:t>Mindre bekker og elver må overvåkes nøye</a:t>
            </a:r>
          </a:p>
          <a:p>
            <a:r>
              <a:rPr lang="nb-NO" sz="700"/>
              <a:t>Bekker er utsatt for vannmangel + løv og blader</a:t>
            </a:r>
          </a:p>
          <a:p>
            <a:r>
              <a:rPr lang="nb-NO" sz="700"/>
              <a:t>Større innsjøer har ofte temp.sjikt → uttak i flere lag ved behov</a:t>
            </a:r>
          </a:p>
          <a:p>
            <a:endParaRPr lang="nb-NO" sz="700"/>
          </a:p>
        </p:txBody>
      </p:sp>
      <p:pic>
        <p:nvPicPr>
          <p:cNvPr id="5" name="Picture 4" descr="Bølgemønster i vannet">
            <a:extLst>
              <a:ext uri="{FF2B5EF4-FFF2-40B4-BE49-F238E27FC236}">
                <a16:creationId xmlns:a16="http://schemas.microsoft.com/office/drawing/2014/main" id="{FDBAACB8-2D83-50A4-71CC-ED818DAC29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81" r="20122" b="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61559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4EDF9F6B-9742-2442-D294-AFFBE4117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>
            <a:normAutofit/>
          </a:bodyPr>
          <a:lstStyle/>
          <a:p>
            <a:r>
              <a:rPr lang="nb-NO">
                <a:solidFill>
                  <a:schemeClr val="bg1"/>
                </a:solidFill>
              </a:rPr>
              <a:t>Nitritt 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3CB5D947-9EB0-11B1-9BF2-040854C3CB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384" y="640081"/>
            <a:ext cx="6024654" cy="5257800"/>
          </a:xfrm>
        </p:spPr>
        <p:txBody>
          <a:bodyPr anchor="ctr">
            <a:normAutofit/>
          </a:bodyPr>
          <a:lstStyle/>
          <a:p>
            <a:r>
              <a:rPr lang="nb-NO" sz="2400"/>
              <a:t>Blir aktiv tatt opp over gjellene </a:t>
            </a:r>
          </a:p>
          <a:p>
            <a:r>
              <a:rPr lang="nb-NO" sz="2400"/>
              <a:t>Konsekvenser at nitritt akkumulering → redusert oksygenopptak </a:t>
            </a:r>
          </a:p>
          <a:p>
            <a:r>
              <a:rPr lang="nb-NO" sz="2400"/>
              <a:t>Eksponering og dose </a:t>
            </a:r>
          </a:p>
          <a:p>
            <a:r>
              <a:rPr lang="nb-NO" sz="2400"/>
              <a:t>Sjeldent i gjennomstømningsanlegg </a:t>
            </a:r>
          </a:p>
          <a:p>
            <a:r>
              <a:rPr lang="nb-NO" sz="2400"/>
              <a:t>I RAS-anlegg vil nitrobacter bakterier i biofilter hurtig omdanne nitritt til nitrat som er mindre toksisk</a:t>
            </a:r>
          </a:p>
          <a:p>
            <a:r>
              <a:rPr lang="nb-NO" sz="2400"/>
              <a:t>Nitrat kan ha ugunstige effekter på laks </a:t>
            </a:r>
          </a:p>
          <a:p>
            <a:r>
              <a:rPr lang="nb-NO" sz="2400"/>
              <a:t>Må overvåkes i RAS-anlegg </a:t>
            </a:r>
          </a:p>
          <a:p>
            <a:endParaRPr lang="nb-NO" sz="2400"/>
          </a:p>
        </p:txBody>
      </p:sp>
    </p:spTree>
    <p:extLst>
      <p:ext uri="{BB962C8B-B14F-4D97-AF65-F5344CB8AC3E}">
        <p14:creationId xmlns:p14="http://schemas.microsoft.com/office/powerpoint/2010/main" val="12561118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201C49C9-88C0-F710-6C95-F98DEB8C0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>
            <a:normAutofit/>
          </a:bodyPr>
          <a:lstStyle/>
          <a:p>
            <a:r>
              <a:rPr lang="nb-NO" sz="3700">
                <a:solidFill>
                  <a:schemeClr val="bg1"/>
                </a:solidFill>
              </a:rPr>
              <a:t>Strømhastighet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7BEC68DC-194D-7F27-FE47-A37CDF844B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384" y="640081"/>
            <a:ext cx="6024654" cy="5257800"/>
          </a:xfrm>
        </p:spPr>
        <p:txBody>
          <a:bodyPr anchor="ctr">
            <a:normAutofit/>
          </a:bodyPr>
          <a:lstStyle/>
          <a:p>
            <a:r>
              <a:rPr lang="nb-NO" sz="2000"/>
              <a:t>Påvirker vannutskiftning i oppdrettenheter </a:t>
            </a:r>
          </a:p>
          <a:p>
            <a:r>
              <a:rPr lang="nb-NO" sz="2000"/>
              <a:t>Høy betydning</a:t>
            </a:r>
          </a:p>
          <a:p>
            <a:r>
              <a:rPr lang="nb-NO" sz="2000"/>
              <a:t>Kan påvirke merdevolum </a:t>
            </a:r>
          </a:p>
          <a:p>
            <a:r>
              <a:rPr lang="nb-NO" sz="2000"/>
              <a:t>Frisk fisk begeveger seg i forhold til vannstrøm og bunn </a:t>
            </a:r>
          </a:p>
          <a:p>
            <a:r>
              <a:rPr lang="nb-NO" sz="2000"/>
              <a:t>For sterk, så kan de ikke svømme fritt </a:t>
            </a:r>
          </a:p>
          <a:p>
            <a:r>
              <a:rPr lang="nb-NO" sz="2000"/>
              <a:t>Lav hastighet fører til mer fett og mindre proteinavsetning i muskler </a:t>
            </a:r>
          </a:p>
          <a:p>
            <a:r>
              <a:rPr lang="nb-NO" sz="2000"/>
              <a:t>Optimal (hastighet → trening (+vekst + proteinavsetning + sterkere hjerte)</a:t>
            </a:r>
          </a:p>
          <a:p>
            <a:r>
              <a:rPr lang="nb-NO" sz="2000"/>
              <a:t>Kritisk svømmehastighet = maksimal aerobe ytelse</a:t>
            </a:r>
          </a:p>
          <a:p>
            <a:r>
              <a:rPr lang="nb-NO" sz="2000"/>
              <a:t>KS kan bare opprettholdes i kort tid før utmattelse </a:t>
            </a:r>
          </a:p>
        </p:txBody>
      </p:sp>
    </p:spTree>
    <p:extLst>
      <p:ext uri="{BB962C8B-B14F-4D97-AF65-F5344CB8AC3E}">
        <p14:creationId xmlns:p14="http://schemas.microsoft.com/office/powerpoint/2010/main" val="36109814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1AA080D8-D910-6EC1-8469-939255447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nb-NO" sz="5400"/>
              <a:t>Ammoniakk og ammonium </a:t>
            </a:r>
          </a:p>
        </p:txBody>
      </p:sp>
      <p:pic>
        <p:nvPicPr>
          <p:cNvPr id="5" name="Picture 4" descr="Molekyler">
            <a:extLst>
              <a:ext uri="{FF2B5EF4-FFF2-40B4-BE49-F238E27FC236}">
                <a16:creationId xmlns:a16="http://schemas.microsoft.com/office/drawing/2014/main" id="{26F231A3-F940-4132-69E2-FAA3DFB8B5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868" r="18801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0A8DB770-572C-1C97-D2D8-C14905C0D5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r>
              <a:rPr lang="nb-NO" sz="1400"/>
              <a:t>Ammoniak skilles ut via gjeller </a:t>
            </a:r>
          </a:p>
          <a:p>
            <a:r>
              <a:rPr lang="nb-NO" sz="1400"/>
              <a:t>Ammoniakk + vann → ammonium </a:t>
            </a:r>
          </a:p>
          <a:p>
            <a:r>
              <a:rPr lang="nb-NO" sz="1400"/>
              <a:t>Ammoniak + ammonium = TAN (total ammonium nitrogen)</a:t>
            </a:r>
          </a:p>
          <a:p>
            <a:r>
              <a:rPr lang="nb-NO" sz="1400"/>
              <a:t>Ammoniak ↔ ammonium (reaksjon går begge veier)</a:t>
            </a:r>
          </a:p>
          <a:p>
            <a:r>
              <a:rPr lang="nb-NO" sz="1400"/>
              <a:t>PH, temp, salinitet </a:t>
            </a:r>
          </a:p>
          <a:p>
            <a:r>
              <a:rPr lang="nb-NO" sz="1400"/>
              <a:t>Eks. når pH og temp synker og saltholdighet øker &gt;ammoniakk </a:t>
            </a:r>
          </a:p>
          <a:p>
            <a:r>
              <a:rPr lang="nb-NO" sz="1400"/>
              <a:t>Økt ammoniakk</a:t>
            </a:r>
          </a:p>
          <a:p>
            <a:pPr marL="0" indent="0">
              <a:buNone/>
            </a:pPr>
            <a:r>
              <a:rPr lang="nb-NO" sz="1400"/>
              <a:t>-Mindre diffusjon over gjeller </a:t>
            </a:r>
          </a:p>
          <a:p>
            <a:pPr marL="0" indent="0">
              <a:buNone/>
            </a:pPr>
            <a:r>
              <a:rPr lang="nb-NO" sz="1400"/>
              <a:t>-Påvirker sentralnervesystemet </a:t>
            </a:r>
          </a:p>
          <a:p>
            <a:pPr marL="0" indent="0">
              <a:buNone/>
            </a:pPr>
            <a:r>
              <a:rPr lang="nb-NO" sz="1400"/>
              <a:t>-Ødelleger enzymer og cellemembran stabilitet </a:t>
            </a:r>
          </a:p>
          <a:p>
            <a:pPr marL="0" indent="0">
              <a:buNone/>
            </a:pPr>
            <a:r>
              <a:rPr lang="nb-NO" sz="1400"/>
              <a:t>-Gjelleskader → indre organer (osmoregulering)</a:t>
            </a:r>
          </a:p>
        </p:txBody>
      </p:sp>
    </p:spTree>
    <p:extLst>
      <p:ext uri="{BB962C8B-B14F-4D97-AF65-F5344CB8AC3E}">
        <p14:creationId xmlns:p14="http://schemas.microsoft.com/office/powerpoint/2010/main" val="16216682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A1187700-76F7-73F0-288A-E9B9A96A1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>
            <a:normAutofit/>
          </a:bodyPr>
          <a:lstStyle/>
          <a:p>
            <a:r>
              <a:rPr lang="nb-NO">
                <a:solidFill>
                  <a:schemeClr val="bg1"/>
                </a:solidFill>
              </a:rPr>
              <a:t>Kortvarige effekter av høy kons. av ammoniakk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F142FDD-9650-6630-37FC-6DCF08D71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384" y="640081"/>
            <a:ext cx="6024654" cy="5257800"/>
          </a:xfrm>
        </p:spPr>
        <p:txBody>
          <a:bodyPr anchor="ctr">
            <a:normAutofit/>
          </a:bodyPr>
          <a:lstStyle/>
          <a:p>
            <a:r>
              <a:rPr lang="nb-NO" sz="2400"/>
              <a:t>Appetitt </a:t>
            </a:r>
          </a:p>
          <a:p>
            <a:r>
              <a:rPr lang="nb-NO" sz="2400"/>
              <a:t>Svømmeytelse </a:t>
            </a:r>
          </a:p>
          <a:p>
            <a:r>
              <a:rPr lang="nb-NO" sz="2400"/>
              <a:t>Økt innånding </a:t>
            </a:r>
          </a:p>
          <a:p>
            <a:r>
              <a:rPr lang="nb-NO" sz="2400"/>
              <a:t>Atypiske bevegelser </a:t>
            </a:r>
          </a:p>
          <a:p>
            <a:r>
              <a:rPr lang="nb-NO" sz="2400"/>
              <a:t>Hoste </a:t>
            </a:r>
          </a:p>
          <a:p>
            <a:r>
              <a:rPr lang="nb-NO" sz="2400"/>
              <a:t>Kramper </a:t>
            </a:r>
          </a:p>
          <a:p>
            <a:r>
              <a:rPr lang="nb-NO" sz="2400"/>
              <a:t>Tap av likevekt </a:t>
            </a:r>
          </a:p>
          <a:p>
            <a:r>
              <a:rPr lang="nb-NO" sz="2400"/>
              <a:t>Død </a:t>
            </a:r>
          </a:p>
          <a:p>
            <a:pPr marL="0" indent="0">
              <a:buNone/>
            </a:pPr>
            <a:r>
              <a:rPr lang="nb-NO" sz="2400"/>
              <a:t>-Særlig sårbar i ferskvannsfasen </a:t>
            </a:r>
          </a:p>
          <a:p>
            <a:pPr marL="0" indent="0">
              <a:buNone/>
            </a:pPr>
            <a:r>
              <a:rPr lang="nb-NO" sz="2400"/>
              <a:t>-Overvåkes nøye under transport og lav vannutskiftning </a:t>
            </a:r>
          </a:p>
        </p:txBody>
      </p:sp>
    </p:spTree>
    <p:extLst>
      <p:ext uri="{BB962C8B-B14F-4D97-AF65-F5344CB8AC3E}">
        <p14:creationId xmlns:p14="http://schemas.microsoft.com/office/powerpoint/2010/main" val="14014169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8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4" descr="Mørkt lager, innvendig">
            <a:extLst>
              <a:ext uri="{FF2B5EF4-FFF2-40B4-BE49-F238E27FC236}">
                <a16:creationId xmlns:a16="http://schemas.microsoft.com/office/drawing/2014/main" id="{16B60FE7-80E7-3B3E-28FB-63B2122FD1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AFC45C1A-8EBA-37EC-33A2-1C6BDB110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</p:spPr>
        <p:txBody>
          <a:bodyPr>
            <a:normAutofit/>
          </a:bodyPr>
          <a:lstStyle/>
          <a:p>
            <a:pPr algn="r"/>
            <a:r>
              <a:rPr lang="nb-NO" sz="4000">
                <a:solidFill>
                  <a:srgbClr val="FFFFFF"/>
                </a:solidFill>
              </a:rPr>
              <a:t>Slam </a:t>
            </a:r>
          </a:p>
        </p:txBody>
      </p:sp>
      <p:cxnSp>
        <p:nvCxnSpPr>
          <p:cNvPr id="15" name="Straight Connector 10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9DBE613-B08C-AC97-F12B-3C54BC0EB7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79" y="1065862"/>
            <a:ext cx="5744685" cy="4726276"/>
          </a:xfrm>
        </p:spPr>
        <p:txBody>
          <a:bodyPr anchor="ctr">
            <a:normAutofit/>
          </a:bodyPr>
          <a:lstStyle/>
          <a:p>
            <a:r>
              <a:rPr lang="nb-NO" sz="2000">
                <a:solidFill>
                  <a:srgbClr val="FFFFFF"/>
                </a:solidFill>
              </a:rPr>
              <a:t>Slam = ekskrementer + fôrspill </a:t>
            </a:r>
          </a:p>
          <a:p>
            <a:r>
              <a:rPr lang="nb-NO" sz="2000">
                <a:solidFill>
                  <a:srgbClr val="FFFFFF"/>
                </a:solidFill>
              </a:rPr>
              <a:t>Direkte relatert til biomasse og utfôring </a:t>
            </a:r>
          </a:p>
          <a:p>
            <a:r>
              <a:rPr lang="nb-NO" sz="2000">
                <a:solidFill>
                  <a:srgbClr val="FFFFFF"/>
                </a:solidFill>
              </a:rPr>
              <a:t>Rensing av avløpsvann gjennom mekanisk filter/skivefilter/Beltefilter/trommelfilter</a:t>
            </a:r>
          </a:p>
          <a:p>
            <a:r>
              <a:rPr lang="nb-NO" sz="2000">
                <a:solidFill>
                  <a:srgbClr val="FFFFFF"/>
                </a:solidFill>
              </a:rPr>
              <a:t>Rensing avgjøres av filterstørrelse</a:t>
            </a:r>
          </a:p>
          <a:p>
            <a:r>
              <a:rPr lang="nb-NO" sz="2000">
                <a:solidFill>
                  <a:srgbClr val="FFFFFF"/>
                </a:solidFill>
              </a:rPr>
              <a:t>Filtrert vann slippes ut i resipientene </a:t>
            </a:r>
          </a:p>
          <a:p>
            <a:r>
              <a:rPr lang="nb-NO" sz="2000">
                <a:solidFill>
                  <a:srgbClr val="FFFFFF"/>
                </a:solidFill>
              </a:rPr>
              <a:t>Slam -&gt; sedimenteringstank </a:t>
            </a:r>
          </a:p>
          <a:p>
            <a:r>
              <a:rPr lang="nb-NO" sz="2000">
                <a:solidFill>
                  <a:srgbClr val="FFFFFF"/>
                </a:solidFill>
              </a:rPr>
              <a:t>Resipient må miljøundersøkelse (forurensingsloven)</a:t>
            </a:r>
          </a:p>
          <a:p>
            <a:r>
              <a:rPr lang="nb-NO" sz="2000">
                <a:solidFill>
                  <a:srgbClr val="FFFFFF"/>
                </a:solidFill>
              </a:rPr>
              <a:t>Ved uakseptabelt nivå -&gt; strengere rensekrav og/eller produksjon reduseres.</a:t>
            </a:r>
          </a:p>
        </p:txBody>
      </p:sp>
    </p:spTree>
    <p:extLst>
      <p:ext uri="{BB962C8B-B14F-4D97-AF65-F5344CB8AC3E}">
        <p14:creationId xmlns:p14="http://schemas.microsoft.com/office/powerpoint/2010/main" val="25463572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FE0CE6C-848E-B8CD-F4E1-E627ADA2D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nb-NO" dirty="0"/>
              <a:t>Miljø - sjø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92F7F095-47E0-207C-8A5D-96EDB6AB7E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anchor="t">
            <a:normAutofit/>
          </a:bodyPr>
          <a:lstStyle/>
          <a:p>
            <a:r>
              <a:rPr lang="nb-NO" sz="1800" dirty="0"/>
              <a:t>Tilstrekkelig biologisk bæreevne av egen produksjon</a:t>
            </a:r>
          </a:p>
          <a:p>
            <a:r>
              <a:rPr lang="nb-NO" sz="1800" dirty="0"/>
              <a:t>Driftes forsvarlig </a:t>
            </a:r>
          </a:p>
          <a:p>
            <a:r>
              <a:rPr lang="nb-NO" sz="1800" dirty="0"/>
              <a:t>Miljøundersøkelser og strømmålinger</a:t>
            </a:r>
          </a:p>
          <a:p>
            <a:pPr marL="0" indent="0">
              <a:buNone/>
            </a:pPr>
            <a:r>
              <a:rPr lang="nb-NO" sz="1800" dirty="0"/>
              <a:t>-Grunnlag for lokalitets MTB</a:t>
            </a:r>
          </a:p>
          <a:p>
            <a:pPr marL="0" indent="0">
              <a:buNone/>
            </a:pPr>
            <a:r>
              <a:rPr lang="nb-NO" sz="1800" dirty="0"/>
              <a:t>-Obligatorisk ved start og hvert utslipp </a:t>
            </a:r>
          </a:p>
          <a:p>
            <a:r>
              <a:rPr lang="nb-NO" sz="1800" dirty="0"/>
              <a:t>Avhengig av biotisk og abiotiske forhold (+plassering til andre lokaliteter) + nødvendig infrastruktur </a:t>
            </a:r>
          </a:p>
          <a:p>
            <a:pPr marL="0" indent="0">
              <a:buNone/>
            </a:pPr>
            <a:endParaRPr lang="nb-NO" sz="180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Bilde 3" descr="Et bilde som inneholder vann, utendørs, bølge&#10;&#10;Automatisk generert beskrivelse">
            <a:extLst>
              <a:ext uri="{FF2B5EF4-FFF2-40B4-BE49-F238E27FC236}">
                <a16:creationId xmlns:a16="http://schemas.microsoft.com/office/drawing/2014/main" id="{0985730C-537F-D7D9-C1BC-D3812BF233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781" r="18697" b="-1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501291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C15162A-5DBD-FC89-EF93-8403BEAB7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3" y="1445494"/>
            <a:ext cx="3616856" cy="4376572"/>
          </a:xfrm>
        </p:spPr>
        <p:txBody>
          <a:bodyPr anchor="ctr">
            <a:normAutofit/>
          </a:bodyPr>
          <a:lstStyle/>
          <a:p>
            <a:r>
              <a:rPr lang="nb-NO" sz="3700"/>
              <a:t>God oppdrettslokalitet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FF2AC85-FAA0-4844-813F-83C04D738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7636" y="0"/>
            <a:ext cx="7281316" cy="6858000"/>
          </a:xfrm>
          <a:custGeom>
            <a:avLst/>
            <a:gdLst>
              <a:gd name="connsiteX0" fmla="*/ 361354 w 7281316"/>
              <a:gd name="connsiteY0" fmla="*/ 0 h 6858000"/>
              <a:gd name="connsiteX1" fmla="*/ 7281316 w 7281316"/>
              <a:gd name="connsiteY1" fmla="*/ 0 h 6858000"/>
              <a:gd name="connsiteX2" fmla="*/ 7281316 w 7281316"/>
              <a:gd name="connsiteY2" fmla="*/ 6858000 h 6858000"/>
              <a:gd name="connsiteX3" fmla="*/ 696735 w 7281316"/>
              <a:gd name="connsiteY3" fmla="*/ 6858000 h 6858000"/>
              <a:gd name="connsiteX4" fmla="*/ 690849 w 7281316"/>
              <a:gd name="connsiteY4" fmla="*/ 6842426 h 6858000"/>
              <a:gd name="connsiteX5" fmla="*/ 335637 w 7281316"/>
              <a:gd name="connsiteY5" fmla="*/ 9472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81316" h="6858000">
                <a:moveTo>
                  <a:pt x="361354" y="0"/>
                </a:moveTo>
                <a:lnTo>
                  <a:pt x="7281316" y="0"/>
                </a:lnTo>
                <a:lnTo>
                  <a:pt x="7281316" y="6858000"/>
                </a:lnTo>
                <a:lnTo>
                  <a:pt x="696735" y="6858000"/>
                </a:lnTo>
                <a:lnTo>
                  <a:pt x="690849" y="6842426"/>
                </a:lnTo>
                <a:cubicBezTo>
                  <a:pt x="-65870" y="4704140"/>
                  <a:pt x="-226206" y="2374054"/>
                  <a:pt x="335637" y="9472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9CC0F1E-BAA2-47B1-8F83-7ECB9FD9E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89558" y="0"/>
            <a:ext cx="6999394" cy="6858000"/>
          </a:xfrm>
          <a:custGeom>
            <a:avLst/>
            <a:gdLst>
              <a:gd name="connsiteX0" fmla="*/ 6999394 w 6999394"/>
              <a:gd name="connsiteY0" fmla="*/ 0 h 6858000"/>
              <a:gd name="connsiteX1" fmla="*/ 6999394 w 6999394"/>
              <a:gd name="connsiteY1" fmla="*/ 6858000 h 6858000"/>
              <a:gd name="connsiteX2" fmla="*/ 717029 w 6999394"/>
              <a:gd name="connsiteY2" fmla="*/ 6858000 h 6858000"/>
              <a:gd name="connsiteX3" fmla="*/ 623642 w 6999394"/>
              <a:gd name="connsiteY3" fmla="*/ 6599363 h 6858000"/>
              <a:gd name="connsiteX4" fmla="*/ 319533 w 6999394"/>
              <a:gd name="connsiteY4" fmla="*/ 193787 h 6858000"/>
              <a:gd name="connsiteX5" fmla="*/ 371685 w 6999394"/>
              <a:gd name="connsiteY5" fmla="*/ 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99394" h="6858000">
                <a:moveTo>
                  <a:pt x="6999394" y="0"/>
                </a:moveTo>
                <a:lnTo>
                  <a:pt x="6999394" y="6858000"/>
                </a:lnTo>
                <a:lnTo>
                  <a:pt x="717029" y="6858000"/>
                </a:lnTo>
                <a:lnTo>
                  <a:pt x="623642" y="6599363"/>
                </a:lnTo>
                <a:cubicBezTo>
                  <a:pt x="-67685" y="4563346"/>
                  <a:pt x="-206622" y="2355719"/>
                  <a:pt x="319533" y="193787"/>
                </a:cubicBezTo>
                <a:lnTo>
                  <a:pt x="371685" y="1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4DC2C8A-5909-1C87-A4B3-8ACF9E7649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399032"/>
            <a:ext cx="5501834" cy="4471416"/>
          </a:xfrm>
        </p:spPr>
        <p:txBody>
          <a:bodyPr anchor="ctr">
            <a:normAutofit/>
          </a:bodyPr>
          <a:lstStyle/>
          <a:p>
            <a:r>
              <a:rPr lang="nb-NO" sz="2000" dirty="0">
                <a:solidFill>
                  <a:schemeClr val="bg1"/>
                </a:solidFill>
              </a:rPr>
              <a:t>Akseptabel påvirkning fra miljø</a:t>
            </a:r>
          </a:p>
          <a:p>
            <a:r>
              <a:rPr lang="nb-NO" sz="2000" dirty="0">
                <a:solidFill>
                  <a:schemeClr val="bg1"/>
                </a:solidFill>
              </a:rPr>
              <a:t>God vannkvalitet </a:t>
            </a:r>
          </a:p>
          <a:p>
            <a:r>
              <a:rPr lang="nb-NO" sz="2000" dirty="0">
                <a:solidFill>
                  <a:schemeClr val="bg1"/>
                </a:solidFill>
              </a:rPr>
              <a:t>God vannutskiftning og oksygen forhold i alle sjikt </a:t>
            </a:r>
          </a:p>
          <a:p>
            <a:r>
              <a:rPr lang="nb-NO" sz="2000" dirty="0">
                <a:solidFill>
                  <a:schemeClr val="bg1"/>
                </a:solidFill>
              </a:rPr>
              <a:t>Stabil temp.</a:t>
            </a:r>
          </a:p>
          <a:p>
            <a:r>
              <a:rPr lang="nb-NO" sz="2000" dirty="0">
                <a:solidFill>
                  <a:schemeClr val="bg1"/>
                </a:solidFill>
              </a:rPr>
              <a:t>Dybde og bunnforhold som tåle belastningen fra utslipp </a:t>
            </a:r>
          </a:p>
          <a:p>
            <a:r>
              <a:rPr lang="nb-NO" sz="2000" dirty="0">
                <a:solidFill>
                  <a:schemeClr val="bg1"/>
                </a:solidFill>
              </a:rPr>
              <a:t>Liten påvirkning fra annen industri </a:t>
            </a:r>
          </a:p>
          <a:p>
            <a:pPr marL="0" indent="0">
              <a:buNone/>
            </a:pPr>
            <a:r>
              <a:rPr lang="nb-NO" sz="2000" dirty="0">
                <a:solidFill>
                  <a:schemeClr val="bg1"/>
                </a:solidFill>
              </a:rPr>
              <a:t>-Samfunnsinteresser tatt i betraktning </a:t>
            </a:r>
          </a:p>
          <a:p>
            <a:pPr marL="0" indent="0">
              <a:buNone/>
            </a:pPr>
            <a:r>
              <a:rPr lang="nb-NO" sz="2000" dirty="0">
                <a:solidFill>
                  <a:schemeClr val="bg1"/>
                </a:solidFill>
              </a:rPr>
              <a:t>-Kunnskapsgrunnlag </a:t>
            </a:r>
          </a:p>
          <a:p>
            <a:pPr marL="0" indent="0">
              <a:buNone/>
            </a:pPr>
            <a:r>
              <a:rPr lang="nb-NO" sz="2000" dirty="0">
                <a:solidFill>
                  <a:schemeClr val="bg1"/>
                </a:solidFill>
              </a:rPr>
              <a:t>-Samspill mellom </a:t>
            </a:r>
            <a:r>
              <a:rPr lang="nb-NO" sz="2000" dirty="0" err="1">
                <a:solidFill>
                  <a:schemeClr val="bg1"/>
                </a:solidFill>
              </a:rPr>
              <a:t>prod</a:t>
            </a:r>
            <a:r>
              <a:rPr lang="nb-NO" sz="2000" dirty="0">
                <a:solidFill>
                  <a:schemeClr val="bg1"/>
                </a:solidFill>
              </a:rPr>
              <a:t>., miljøovervåkning, brakklegging </a:t>
            </a:r>
          </a:p>
        </p:txBody>
      </p:sp>
    </p:spTree>
    <p:extLst>
      <p:ext uri="{BB962C8B-B14F-4D97-AF65-F5344CB8AC3E}">
        <p14:creationId xmlns:p14="http://schemas.microsoft.com/office/powerpoint/2010/main" val="30173582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2B5B694D-8825-D48E-54C4-201C4FAB0E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88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8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96E7875D-9FFB-6AAC-DC62-2341BCCFA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nb-NO" sz="4000" dirty="0"/>
              <a:t>Klassifisering av lokalitet av oppdrettslokalitet 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0AA96CF-CE56-702C-55F2-4ECBB48EB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nb-NO" sz="2000" dirty="0"/>
              <a:t>Signifikant bølgehøyde (</a:t>
            </a:r>
            <a:r>
              <a:rPr lang="nb-NO" sz="2000" dirty="0" err="1"/>
              <a:t>Hs</a:t>
            </a:r>
            <a:r>
              <a:rPr lang="nb-NO" sz="2000" dirty="0"/>
              <a:t>)</a:t>
            </a:r>
          </a:p>
          <a:p>
            <a:pPr marL="0" indent="0">
              <a:buNone/>
            </a:pPr>
            <a:r>
              <a:rPr lang="nb-NO" sz="2000" dirty="0"/>
              <a:t>-beskyttet innaskjærs, 0-2 m </a:t>
            </a:r>
          </a:p>
          <a:p>
            <a:pPr marL="0" indent="0">
              <a:buNone/>
            </a:pPr>
            <a:r>
              <a:rPr lang="nb-NO" sz="2000" dirty="0"/>
              <a:t>-delvis beskyttet innaskjærs 2-4 m </a:t>
            </a:r>
          </a:p>
          <a:p>
            <a:pPr marL="0" indent="0">
              <a:buNone/>
            </a:pPr>
            <a:r>
              <a:rPr lang="nb-NO" sz="2000" dirty="0"/>
              <a:t>-eksponert offshore 4-8 m </a:t>
            </a:r>
          </a:p>
          <a:p>
            <a:pPr marL="0" indent="0">
              <a:buNone/>
            </a:pPr>
            <a:r>
              <a:rPr lang="nb-NO" sz="2000" dirty="0"/>
              <a:t>-åpent offshore 8+ m </a:t>
            </a:r>
          </a:p>
        </p:txBody>
      </p:sp>
    </p:spTree>
    <p:extLst>
      <p:ext uri="{BB962C8B-B14F-4D97-AF65-F5344CB8AC3E}">
        <p14:creationId xmlns:p14="http://schemas.microsoft.com/office/powerpoint/2010/main" val="9228853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8915047-8F06-10B1-C0FF-637038427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MOM-B (Matfisk – overvåkning – modellering)</a:t>
            </a:r>
          </a:p>
        </p:txBody>
      </p:sp>
      <p:graphicFrame>
        <p:nvGraphicFramePr>
          <p:cNvPr id="5" name="Plassholder for innhold 2">
            <a:extLst>
              <a:ext uri="{FF2B5EF4-FFF2-40B4-BE49-F238E27FC236}">
                <a16:creationId xmlns:a16="http://schemas.microsoft.com/office/drawing/2014/main" id="{83A1B885-7A48-D97C-B5EA-C4EA8E08761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0162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E71E9D7-6817-D9E0-CEE2-8F360C6757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nb-NO"/>
              <a:t>MOM-C</a:t>
            </a:r>
            <a:endParaRPr lang="nb-NO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9759650-0982-068C-F4A4-2F1AA7886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anchor="t">
            <a:normAutofit/>
          </a:bodyPr>
          <a:lstStyle/>
          <a:p>
            <a:r>
              <a:rPr lang="nb-NO" sz="1800"/>
              <a:t>Mer omfattende og etter pålegg </a:t>
            </a:r>
          </a:p>
          <a:p>
            <a:r>
              <a:rPr lang="nb-NO" sz="1800"/>
              <a:t>Fauna </a:t>
            </a:r>
          </a:p>
          <a:p>
            <a:r>
              <a:rPr lang="nb-NO" sz="1800"/>
              <a:t>Kjemisk</a:t>
            </a:r>
          </a:p>
          <a:p>
            <a:r>
              <a:rPr lang="nb-NO" sz="1800"/>
              <a:t>Hydrografi – profil av vannsøyle (oksy., salt, temp.)</a:t>
            </a:r>
          </a:p>
          <a:p>
            <a:r>
              <a:rPr lang="nb-NO" sz="1800"/>
              <a:t>Nærsone, overgangssone, fjernsone</a:t>
            </a:r>
          </a:p>
        </p:txBody>
      </p:sp>
      <p:sp>
        <p:nvSpPr>
          <p:cNvPr id="6" name="Freeform: Shape 8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10">
            <a:extLst>
              <a:ext uri="{FF2B5EF4-FFF2-40B4-BE49-F238E27FC236}">
                <a16:creationId xmlns:a16="http://schemas.microsoft.com/office/drawing/2014/main" id="{52AC6D7F-F068-4E11-BB06-F601D89BB9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86EE9A66-F2D2-2594-4707-C8858A4C3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4057" y="1478296"/>
            <a:ext cx="3796790" cy="2126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878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5A822A4-3C36-3E2A-FE2B-2648BA460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3" y="1445494"/>
            <a:ext cx="3616856" cy="4376572"/>
          </a:xfrm>
        </p:spPr>
        <p:txBody>
          <a:bodyPr anchor="ctr">
            <a:normAutofit/>
          </a:bodyPr>
          <a:lstStyle/>
          <a:p>
            <a:r>
              <a:rPr lang="nb-NO" sz="4800"/>
              <a:t>Alt havner i sjøen </a:t>
            </a:r>
          </a:p>
        </p:txBody>
      </p:sp>
      <p:sp>
        <p:nvSpPr>
          <p:cNvPr id="22" name="Freeform: Shape 7">
            <a:extLst>
              <a:ext uri="{FF2B5EF4-FFF2-40B4-BE49-F238E27FC236}">
                <a16:creationId xmlns:a16="http://schemas.microsoft.com/office/drawing/2014/main" id="{DFF2AC85-FAA0-4844-813F-83C04D738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7636" y="0"/>
            <a:ext cx="7281316" cy="6858000"/>
          </a:xfrm>
          <a:custGeom>
            <a:avLst/>
            <a:gdLst>
              <a:gd name="connsiteX0" fmla="*/ 361354 w 7281316"/>
              <a:gd name="connsiteY0" fmla="*/ 0 h 6858000"/>
              <a:gd name="connsiteX1" fmla="*/ 7281316 w 7281316"/>
              <a:gd name="connsiteY1" fmla="*/ 0 h 6858000"/>
              <a:gd name="connsiteX2" fmla="*/ 7281316 w 7281316"/>
              <a:gd name="connsiteY2" fmla="*/ 6858000 h 6858000"/>
              <a:gd name="connsiteX3" fmla="*/ 696735 w 7281316"/>
              <a:gd name="connsiteY3" fmla="*/ 6858000 h 6858000"/>
              <a:gd name="connsiteX4" fmla="*/ 690849 w 7281316"/>
              <a:gd name="connsiteY4" fmla="*/ 6842426 h 6858000"/>
              <a:gd name="connsiteX5" fmla="*/ 335637 w 7281316"/>
              <a:gd name="connsiteY5" fmla="*/ 9472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81316" h="6858000">
                <a:moveTo>
                  <a:pt x="361354" y="0"/>
                </a:moveTo>
                <a:lnTo>
                  <a:pt x="7281316" y="0"/>
                </a:lnTo>
                <a:lnTo>
                  <a:pt x="7281316" y="6858000"/>
                </a:lnTo>
                <a:lnTo>
                  <a:pt x="696735" y="6858000"/>
                </a:lnTo>
                <a:lnTo>
                  <a:pt x="690849" y="6842426"/>
                </a:lnTo>
                <a:cubicBezTo>
                  <a:pt x="-65870" y="4704140"/>
                  <a:pt x="-226206" y="2374054"/>
                  <a:pt x="335637" y="9472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9">
            <a:extLst>
              <a:ext uri="{FF2B5EF4-FFF2-40B4-BE49-F238E27FC236}">
                <a16:creationId xmlns:a16="http://schemas.microsoft.com/office/drawing/2014/main" id="{89CC0F1E-BAA2-47B1-8F83-7ECB9FD9E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89558" y="0"/>
            <a:ext cx="6999394" cy="6858000"/>
          </a:xfrm>
          <a:custGeom>
            <a:avLst/>
            <a:gdLst>
              <a:gd name="connsiteX0" fmla="*/ 6999394 w 6999394"/>
              <a:gd name="connsiteY0" fmla="*/ 0 h 6858000"/>
              <a:gd name="connsiteX1" fmla="*/ 6999394 w 6999394"/>
              <a:gd name="connsiteY1" fmla="*/ 6858000 h 6858000"/>
              <a:gd name="connsiteX2" fmla="*/ 717029 w 6999394"/>
              <a:gd name="connsiteY2" fmla="*/ 6858000 h 6858000"/>
              <a:gd name="connsiteX3" fmla="*/ 623642 w 6999394"/>
              <a:gd name="connsiteY3" fmla="*/ 6599363 h 6858000"/>
              <a:gd name="connsiteX4" fmla="*/ 319533 w 6999394"/>
              <a:gd name="connsiteY4" fmla="*/ 193787 h 6858000"/>
              <a:gd name="connsiteX5" fmla="*/ 371685 w 6999394"/>
              <a:gd name="connsiteY5" fmla="*/ 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99394" h="6858000">
                <a:moveTo>
                  <a:pt x="6999394" y="0"/>
                </a:moveTo>
                <a:lnTo>
                  <a:pt x="6999394" y="6858000"/>
                </a:lnTo>
                <a:lnTo>
                  <a:pt x="717029" y="6858000"/>
                </a:lnTo>
                <a:lnTo>
                  <a:pt x="623642" y="6599363"/>
                </a:lnTo>
                <a:cubicBezTo>
                  <a:pt x="-67685" y="4563346"/>
                  <a:pt x="-206622" y="2355719"/>
                  <a:pt x="319533" y="193787"/>
                </a:cubicBezTo>
                <a:lnTo>
                  <a:pt x="371685" y="1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EA39F6A4-D50E-6786-7766-81AC7E4834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399032"/>
            <a:ext cx="5501834" cy="4471416"/>
          </a:xfrm>
        </p:spPr>
        <p:txBody>
          <a:bodyPr anchor="ctr">
            <a:normAutofit/>
          </a:bodyPr>
          <a:lstStyle/>
          <a:p>
            <a:r>
              <a:rPr lang="nb-NO" sz="2200">
                <a:solidFill>
                  <a:schemeClr val="bg1"/>
                </a:solidFill>
              </a:rPr>
              <a:t>Fôrrester og ekskrementer </a:t>
            </a:r>
          </a:p>
          <a:p>
            <a:r>
              <a:rPr lang="nb-NO" sz="2200">
                <a:solidFill>
                  <a:schemeClr val="bg1"/>
                </a:solidFill>
              </a:rPr>
              <a:t>Næring som omsettes </a:t>
            </a:r>
          </a:p>
          <a:p>
            <a:r>
              <a:rPr lang="nb-NO" sz="2200">
                <a:solidFill>
                  <a:schemeClr val="bg1"/>
                </a:solidFill>
              </a:rPr>
              <a:t>Avfall brytes ned og omsettes av bakterier </a:t>
            </a:r>
          </a:p>
          <a:p>
            <a:pPr marL="0" indent="0">
              <a:buNone/>
            </a:pPr>
            <a:r>
              <a:rPr lang="nb-NO" sz="2200">
                <a:solidFill>
                  <a:schemeClr val="bg1"/>
                </a:solidFill>
              </a:rPr>
              <a:t>-Oksygenkrevende og avtar med mangel</a:t>
            </a:r>
          </a:p>
          <a:p>
            <a:pPr marL="0" indent="0">
              <a:buNone/>
            </a:pPr>
            <a:r>
              <a:rPr lang="nb-NO" sz="2200">
                <a:solidFill>
                  <a:schemeClr val="bg1"/>
                </a:solidFill>
              </a:rPr>
              <a:t>-Anaerob bakteriell nedbryting </a:t>
            </a:r>
          </a:p>
          <a:p>
            <a:pPr marL="0" indent="0">
              <a:buNone/>
            </a:pPr>
            <a:r>
              <a:rPr lang="nb-NO" sz="2200">
                <a:solidFill>
                  <a:schemeClr val="bg1"/>
                </a:solidFill>
              </a:rPr>
              <a:t>-Lengre tid og dannelse av giftige gasser </a:t>
            </a:r>
          </a:p>
          <a:p>
            <a:pPr marL="0" indent="0">
              <a:buNone/>
            </a:pPr>
            <a:r>
              <a:rPr lang="nb-NO" sz="2200">
                <a:solidFill>
                  <a:schemeClr val="bg1"/>
                </a:solidFill>
              </a:rPr>
              <a:t>-Hydrogensulfid </a:t>
            </a:r>
          </a:p>
          <a:p>
            <a:pPr marL="0" indent="0">
              <a:buNone/>
            </a:pPr>
            <a:r>
              <a:rPr lang="nb-NO" sz="2200">
                <a:solidFill>
                  <a:schemeClr val="bg1"/>
                </a:solidFill>
              </a:rPr>
              <a:t>-Unngå hyller for oppsamlingspunkt for organisk materiale</a:t>
            </a:r>
          </a:p>
        </p:txBody>
      </p:sp>
    </p:spTree>
    <p:extLst>
      <p:ext uri="{BB962C8B-B14F-4D97-AF65-F5344CB8AC3E}">
        <p14:creationId xmlns:p14="http://schemas.microsoft.com/office/powerpoint/2010/main" val="11573778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B2AE31C-B6B3-C140-D8A3-4FD43158F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Næringssalter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5EDABB7-5943-F3F0-A1D3-C51CF6147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/>
              <a:t>Gjødsel</a:t>
            </a:r>
          </a:p>
          <a:p>
            <a:r>
              <a:rPr lang="nb-NO" dirty="0"/>
              <a:t>Urin, ekskrement og </a:t>
            </a:r>
            <a:r>
              <a:rPr lang="nb-NO" dirty="0" err="1"/>
              <a:t>fôrspill</a:t>
            </a:r>
            <a:r>
              <a:rPr lang="nb-NO" dirty="0"/>
              <a:t> </a:t>
            </a:r>
          </a:p>
          <a:p>
            <a:r>
              <a:rPr lang="nb-NO" dirty="0"/>
              <a:t>Nitrogen og fosfor </a:t>
            </a:r>
          </a:p>
          <a:p>
            <a:r>
              <a:rPr lang="nb-NO" dirty="0"/>
              <a:t>Fôr (lite tilgjengelig for som gjødsel på bunnen</a:t>
            </a:r>
          </a:p>
          <a:p>
            <a:r>
              <a:rPr lang="nb-NO" dirty="0"/>
              <a:t>Lett, porøst, spres og brytes ned </a:t>
            </a:r>
          </a:p>
          <a:p>
            <a:r>
              <a:rPr lang="nb-NO" dirty="0"/>
              <a:t>Gjødsel for planteplankton og alger </a:t>
            </a:r>
          </a:p>
          <a:p>
            <a:r>
              <a:rPr lang="nb-NO" dirty="0"/>
              <a:t>Kan føre til </a:t>
            </a:r>
            <a:r>
              <a:rPr lang="nb-NO" dirty="0" err="1"/>
              <a:t>algeopplomstring</a:t>
            </a:r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26CBD8F3-622B-D9FA-18D0-A5249D482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1143" y="4005942"/>
            <a:ext cx="4276749" cy="2852057"/>
          </a:xfrm>
          <a:prstGeom prst="rect">
            <a:avLst/>
          </a:prstGeom>
        </p:spPr>
      </p:pic>
      <p:pic>
        <p:nvPicPr>
          <p:cNvPr id="5" name="Bilde 4">
            <a:extLst>
              <a:ext uri="{FF2B5EF4-FFF2-40B4-BE49-F238E27FC236}">
                <a16:creationId xmlns:a16="http://schemas.microsoft.com/office/drawing/2014/main" id="{C473D5DD-2536-4C63-EE57-41097ADB30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1143" y="295602"/>
            <a:ext cx="4183950" cy="279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1464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71716F63-8428-C637-6355-6CF269FB6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>
            <a:normAutofit/>
          </a:bodyPr>
          <a:lstStyle/>
          <a:p>
            <a:pPr algn="ctr"/>
            <a:r>
              <a:rPr lang="nb-NO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Alt overskudd av organisk materiale samler seg opp på sjøbunnen</a:t>
            </a:r>
          </a:p>
        </p:txBody>
      </p:sp>
    </p:spTree>
    <p:extLst>
      <p:ext uri="{BB962C8B-B14F-4D97-AF65-F5344CB8AC3E}">
        <p14:creationId xmlns:p14="http://schemas.microsoft.com/office/powerpoint/2010/main" val="16912657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7629</TotalTime>
  <Words>2250</Words>
  <Application>Microsoft Office PowerPoint</Application>
  <PresentationFormat>Widescreen</PresentationFormat>
  <Paragraphs>286</Paragraphs>
  <Slides>37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37</vt:i4>
      </vt:variant>
    </vt:vector>
  </HeadingPairs>
  <TitlesOfParts>
    <vt:vector size="38" baseType="lpstr">
      <vt:lpstr>Office-tema</vt:lpstr>
      <vt:lpstr>Vannkvalitet og fiskens miljø</vt:lpstr>
      <vt:lpstr>Oppsummering av siste time</vt:lpstr>
      <vt:lpstr>Hva er vann? Det grunnleggende </vt:lpstr>
      <vt:lpstr>Hvorfor er vannkvalitet vesentlig for oppdrett?</vt:lpstr>
      <vt:lpstr>Nye ord til begrepsbanken?</vt:lpstr>
      <vt:lpstr>Løselighet?</vt:lpstr>
      <vt:lpstr>Temperaturs påvirkning på løslighet </vt:lpstr>
      <vt:lpstr>Når temp. økes reduseres løselighet av oksygen i vannet</vt:lpstr>
      <vt:lpstr>Salt og salts påvirkning på løselighet</vt:lpstr>
      <vt:lpstr>Partialtrykk </vt:lpstr>
      <vt:lpstr>Youtube-video om partialtrykk</vt:lpstr>
      <vt:lpstr>Gassmengde i vann </vt:lpstr>
      <vt:lpstr>Konsekvenser av gassovermetning </vt:lpstr>
      <vt:lpstr>Oppgave (ca. 15 min)</vt:lpstr>
      <vt:lpstr>PowerPoint-presentasjon</vt:lpstr>
      <vt:lpstr>Karbondioksid </vt:lpstr>
      <vt:lpstr>PowerPoint-presentasjon</vt:lpstr>
      <vt:lpstr>pH (surhetsgrad)</vt:lpstr>
      <vt:lpstr>Konsekvenser av surt vann </vt:lpstr>
      <vt:lpstr>Metaller </vt:lpstr>
      <vt:lpstr>Giftige metaller </vt:lpstr>
      <vt:lpstr>Miljø - land</vt:lpstr>
      <vt:lpstr>Miljø – land </vt:lpstr>
      <vt:lpstr>Vannutskiftning </vt:lpstr>
      <vt:lpstr>Nitritt </vt:lpstr>
      <vt:lpstr>Strømhastighet</vt:lpstr>
      <vt:lpstr>Ammoniakk og ammonium </vt:lpstr>
      <vt:lpstr>Kortvarige effekter av høy kons. av ammoniakk</vt:lpstr>
      <vt:lpstr>Slam </vt:lpstr>
      <vt:lpstr>Miljø - sjø</vt:lpstr>
      <vt:lpstr>God oppdrettslokalitet</vt:lpstr>
      <vt:lpstr>Klassifisering av lokalitet av oppdrettslokalitet </vt:lpstr>
      <vt:lpstr>MOM-B (Matfisk – overvåkning – modellering)</vt:lpstr>
      <vt:lpstr>MOM-C</vt:lpstr>
      <vt:lpstr>Alt havner i sjøen </vt:lpstr>
      <vt:lpstr>Næringssalter</vt:lpstr>
      <vt:lpstr>Alt overskudd av organisk materiale samler seg opp på sjøbunnen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Vannkvalitet og fiskens miljø</dc:title>
  <dc:creator>Andrea Sofie Hansen Aspelund</dc:creator>
  <cp:lastModifiedBy>Kristine Arnesen Aarøen</cp:lastModifiedBy>
  <cp:revision>2</cp:revision>
  <dcterms:created xsi:type="dcterms:W3CDTF">2022-11-25T12:04:40Z</dcterms:created>
  <dcterms:modified xsi:type="dcterms:W3CDTF">2022-12-22T14:33:46Z</dcterms:modified>
</cp:coreProperties>
</file>