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9" r:id="rId2"/>
    <p:sldId id="270" r:id="rId3"/>
    <p:sldId id="266" r:id="rId4"/>
    <p:sldId id="261" r:id="rId5"/>
    <p:sldId id="273" r:id="rId6"/>
    <p:sldId id="257" r:id="rId7"/>
    <p:sldId id="268" r:id="rId8"/>
    <p:sldId id="259" r:id="rId9"/>
    <p:sldId id="260" r:id="rId10"/>
    <p:sldId id="256" r:id="rId11"/>
    <p:sldId id="267" r:id="rId12"/>
    <p:sldId id="274" r:id="rId13"/>
    <p:sldId id="271" r:id="rId14"/>
    <p:sldId id="272" r:id="rId15"/>
    <p:sldId id="275" r:id="rId16"/>
    <p:sldId id="276" r:id="rId17"/>
    <p:sldId id="279" r:id="rId18"/>
    <p:sldId id="278" r:id="rId19"/>
    <p:sldId id="281" r:id="rId20"/>
    <p:sldId id="282" r:id="rId21"/>
    <p:sldId id="258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CDA56-8AAD-4DC5-A2EC-E5430B991147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B66724-AAAB-4EC0-9D2A-A8C2860533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841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56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143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978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513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167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638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391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775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570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21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542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99C19-7AA9-45CE-B7C7-F5B99006A441}" type="datetimeFigureOut">
              <a:rPr lang="cs-CZ" smtClean="0"/>
              <a:t>28.04.2022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7306E-3E00-453A-914B-D2BB84557E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8574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a.csfd.cz/csfd/adclick/FCID=-4/PBFCID=-1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lay.google.com/store/apps/details?id=cz.csfd.lite" TargetMode="External"/><Relationship Id="rId5" Type="http://schemas.openxmlformats.org/officeDocument/2006/relationships/hyperlink" Target="https://apps.apple.com/cz/app/csfd-web/id1552901865#?platform=iphone" TargetMode="External"/><Relationship Id="rId4" Type="http://schemas.openxmlformats.org/officeDocument/2006/relationships/image" Target="../media/image13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z-ryby.cz/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81743" y="202791"/>
            <a:ext cx="10515600" cy="1168809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>
                <a:latin typeface="+mn-lt"/>
              </a:rPr>
              <a:t>První zmínky o rybnících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52697" y="1528354"/>
            <a:ext cx="11573692" cy="5159829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pl-PL" b="1" dirty="0"/>
              <a:t>Z roku 993 existuje první nepřímý záznam o tom, že nedaleko Prahy je </a:t>
            </a:r>
            <a:r>
              <a:rPr lang="cs-CZ" b="1" dirty="0"/>
              <a:t>osada „Rybníček“, dnes pražská ulice</a:t>
            </a:r>
            <a:r>
              <a:rPr lang="pl-PL" b="1" dirty="0"/>
              <a:t>„Na rybníčku“ u Karlova náměstí.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Kosmova kronika r.1034, předání rybníka Sázavskému klášteru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Zakládací listina kladrubského kláštera r.1115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Nadační listina Přemysla Otakara II. R. 1227, povoluje budování </a:t>
            </a:r>
            <a:r>
              <a:rPr lang="cs-CZ" dirty="0" smtClean="0"/>
              <a:t>rybníků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i="1" dirty="0"/>
              <a:t>Na konci 13. st. je u nás asi 10 000 ha rybniční plochy s průměrnou roční produkcí 20–30 kg/ha. Ryby se chovají kumulativní metodou, tedy všechny kategorie společně, loví se jedenkrát za 5–6 let. Produkce ryb se konzumuje v okolí </a:t>
            </a:r>
            <a:r>
              <a:rPr lang="cs-CZ" b="1" i="1" dirty="0" smtClean="0"/>
              <a:t>rybníků a klášterů, </a:t>
            </a:r>
            <a:r>
              <a:rPr lang="cs-CZ" b="1" i="1" dirty="0"/>
              <a:t>omezený prodej do měst.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4978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54669"/>
          </a:xfrm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Rozkvět rybníkářství v Čechách a na Moravě</a:t>
            </a:r>
            <a:endParaRPr lang="cs-CZ" b="1" dirty="0"/>
          </a:p>
        </p:txBody>
      </p:sp>
      <p:sp>
        <p:nvSpPr>
          <p:cNvPr id="7" name="Nadpis 4"/>
          <p:cNvSpPr>
            <a:spLocks noGrp="1"/>
          </p:cNvSpPr>
          <p:nvPr>
            <p:ph idx="4294967295"/>
          </p:nvPr>
        </p:nvSpPr>
        <p:spPr>
          <a:xfrm>
            <a:off x="0" y="1763713"/>
            <a:ext cx="11141075" cy="47926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Karel IV. Podporoval českou zemi i  rozkvět </a:t>
            </a:r>
            <a:r>
              <a:rPr lang="cs-CZ" dirty="0" smtClean="0"/>
              <a:t>rybníků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i="1" dirty="0"/>
              <a:t>Od poloviny 14. st. přibývá informací o vzniku rybníků. Do jejich výstavby se začíná zapojovat šlechta a města (královská). Kolem roku </a:t>
            </a:r>
            <a:r>
              <a:rPr lang="cs-CZ" b="1" i="1" dirty="0">
                <a:solidFill>
                  <a:srgbClr val="FF0000"/>
                </a:solidFill>
              </a:rPr>
              <a:t>1380</a:t>
            </a:r>
            <a:r>
              <a:rPr lang="cs-CZ" b="1" i="1" dirty="0"/>
              <a:t> je u nás již </a:t>
            </a:r>
            <a:r>
              <a:rPr lang="cs-CZ" b="1" i="1" dirty="0">
                <a:solidFill>
                  <a:srgbClr val="FF0000"/>
                </a:solidFill>
              </a:rPr>
              <a:t>75 000 ha rybníků</a:t>
            </a:r>
            <a:r>
              <a:rPr lang="cs-CZ" b="1" i="1" dirty="0" smtClean="0"/>
              <a:t>.</a:t>
            </a: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2.pol. 14 st – Vystaven Velký pod Bezdězem, Dnešní Máchovo jezero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Husitské Války  pozastavují rozkvět rybníkářství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solidFill>
                  <a:srgbClr val="FF0000"/>
                </a:solidFill>
              </a:rPr>
              <a:t>Definitivně náboženské boje v zemi končí až kutnohorským náboženským mírem z roku 1485 a následuje zlatý věk rybníkářství v </a:t>
            </a:r>
            <a:r>
              <a:rPr lang="cs-CZ" dirty="0" err="1">
                <a:solidFill>
                  <a:srgbClr val="FF0000"/>
                </a:solidFill>
              </a:rPr>
              <a:t>čechách</a:t>
            </a:r>
            <a:endParaRPr lang="cs-CZ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/>
              <a:t>přelom 15- 16.století- 78 000 rybníků, 180 000ha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0516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pochaplus.cz/wp-content/uploads/2020/05/vilem_z_pernstejna_15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22" y="1619794"/>
            <a:ext cx="3659574" cy="405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014649" y="2133343"/>
            <a:ext cx="7937863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 smtClean="0"/>
              <a:t>založil </a:t>
            </a:r>
            <a:r>
              <a:rPr lang="cs-CZ" sz="2800" dirty="0"/>
              <a:t>rybniční </a:t>
            </a:r>
            <a:r>
              <a:rPr lang="cs-CZ" sz="2800" dirty="0" err="1"/>
              <a:t>registra</a:t>
            </a:r>
            <a:r>
              <a:rPr lang="cs-CZ" sz="2800" dirty="0"/>
              <a:t>, stavěl rybníky na Moravě, Pardubicku a Hluboké nad Vltavou, na Pardubicku 215 rybníků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/>
              <a:t>Vystavil Opatovickou stoku 35Km- voda z </a:t>
            </a:r>
            <a:r>
              <a:rPr lang="cs-CZ" sz="2800" dirty="0" smtClean="0"/>
              <a:t>Labe </a:t>
            </a:r>
            <a:endParaRPr lang="cs-CZ" sz="2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/>
              <a:t>Jeho syn Vojtěch sepsal rybniční </a:t>
            </a:r>
            <a:r>
              <a:rPr lang="cs-CZ" sz="2800" dirty="0" smtClean="0"/>
              <a:t>instrukce chovu kapra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 smtClean="0"/>
              <a:t>Vilém na rybníkářství zbohatl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 smtClean="0"/>
              <a:t>Jeho výdělky byli ze 70% z prodeje ryb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23701" y="573354"/>
            <a:ext cx="7319761" cy="104644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b="1" dirty="0"/>
              <a:t>Vilém z Pernštejna(1435-1521)</a:t>
            </a:r>
            <a:endParaRPr lang="cs-CZ" sz="4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6439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pochaplus.cz/wp-content/uploads/2020/05/596d21f7448c789a8dd647e01fdb6a9812ca11c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51" y="1097280"/>
            <a:ext cx="4224815" cy="541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4434" y="404948"/>
            <a:ext cx="7432766" cy="1600200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sz="4400" b="1" dirty="0">
                <a:latin typeface="+mn-lt"/>
              </a:rPr>
              <a:t>Štěpánek Netolický </a:t>
            </a:r>
            <a:r>
              <a:rPr lang="cs-CZ" sz="4400" b="1" dirty="0" smtClean="0">
                <a:latin typeface="+mn-lt"/>
              </a:rPr>
              <a:t/>
            </a:r>
            <a:br>
              <a:rPr lang="cs-CZ" sz="4400" b="1" dirty="0" smtClean="0">
                <a:latin typeface="+mn-lt"/>
              </a:rPr>
            </a:br>
            <a:r>
              <a:rPr lang="cs-CZ" sz="4400" b="1" dirty="0" smtClean="0">
                <a:latin typeface="+mn-lt"/>
              </a:rPr>
              <a:t>(</a:t>
            </a:r>
            <a:r>
              <a:rPr lang="cs-CZ" sz="4400" b="1" dirty="0">
                <a:latin typeface="+mn-lt"/>
              </a:rPr>
              <a:t>1460 – 1539</a:t>
            </a:r>
            <a:r>
              <a:rPr lang="cs-CZ" sz="4400" b="1" dirty="0" smtClean="0">
                <a:latin typeface="+mn-lt"/>
              </a:rPr>
              <a:t>)</a:t>
            </a:r>
            <a:endParaRPr lang="cs-CZ" sz="4400" b="1" dirty="0">
              <a:latin typeface="+mn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85063" y="2214153"/>
            <a:ext cx="7302137" cy="4500155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Vybudoval rybníky </a:t>
            </a:r>
            <a:r>
              <a:rPr lang="cs-CZ" sz="2800" dirty="0"/>
              <a:t>Opatovický, Horusický, </a:t>
            </a:r>
            <a:r>
              <a:rPr lang="cs-CZ" sz="2800" dirty="0" err="1"/>
              <a:t>Kaňov</a:t>
            </a:r>
            <a:r>
              <a:rPr lang="cs-CZ" sz="2800" dirty="0"/>
              <a:t>, </a:t>
            </a:r>
            <a:r>
              <a:rPr lang="cs-CZ" sz="2800" dirty="0" err="1"/>
              <a:t>Žabov</a:t>
            </a:r>
            <a:endParaRPr lang="cs-CZ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/>
              <a:t>Vybudoval Zlatou stoku </a:t>
            </a:r>
            <a:r>
              <a:rPr lang="cs-CZ" sz="2800" dirty="0" smtClean="0"/>
              <a:t>48km (napájí celou třeboňskou soustavu rybníků)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Vystavěl 9 velkých rybníků a 37 menších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Raději stavěl mělčí a úživné rybníky vhodné pro chov kapra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/>
              <a:t>B</a:t>
            </a:r>
            <a:r>
              <a:rPr lang="cs-CZ" sz="2800" dirty="0" smtClean="0"/>
              <a:t>yl </a:t>
            </a:r>
            <a:r>
              <a:rPr lang="cs-CZ" sz="2800" dirty="0"/>
              <a:t>zbaven poddanství, jediný z Jižních Č</a:t>
            </a:r>
            <a:r>
              <a:rPr lang="cs-CZ" sz="2800" dirty="0" smtClean="0"/>
              <a:t>ech 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6422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Revoluce v chovu kapra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V </a:t>
            </a:r>
            <a:r>
              <a:rPr lang="cs-CZ" b="1" dirty="0" err="1" smtClean="0"/>
              <a:t>plovině</a:t>
            </a:r>
            <a:r>
              <a:rPr lang="cs-CZ" b="1" dirty="0" smtClean="0"/>
              <a:t> 15. století dochází k oddělení jednotlivých kategorií kapra podle stáří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Dělení </a:t>
            </a:r>
            <a:r>
              <a:rPr lang="cs-CZ" b="1" dirty="0"/>
              <a:t>rybníků: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err="1" smtClean="0"/>
              <a:t>Trdelní</a:t>
            </a:r>
            <a:r>
              <a:rPr lang="cs-CZ" dirty="0" smtClean="0"/>
              <a:t> (rybník pro výtěr ryb)</a:t>
            </a: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na výtah </a:t>
            </a:r>
            <a:r>
              <a:rPr lang="cs-CZ" dirty="0" smtClean="0"/>
              <a:t>(plůdkový rybník pro jednoleté kapry)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na výrost </a:t>
            </a:r>
            <a:r>
              <a:rPr lang="cs-CZ" dirty="0" smtClean="0"/>
              <a:t>(rybníky hlavní: kapři zde byli dva roky než dorostli do tržní velikosti)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522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dilarozmberku.12-web.cz/UserFiles/step%20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90" y="41328"/>
            <a:ext cx="4520307" cy="660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911635" y="2272937"/>
            <a:ext cx="7027818" cy="181588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Návrh třeboňské soustavy od Štěpánka Netolického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Rybníky z této navržené soustavy dostavěl J. </a:t>
            </a:r>
            <a:r>
              <a:rPr lang="cs-CZ" sz="2800" dirty="0" err="1" smtClean="0"/>
              <a:t>Krčín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62867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ům přírody Třeboňska, Mikuláš Ruthard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159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36513" y="505226"/>
            <a:ext cx="735797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b="1" dirty="0"/>
              <a:t>Mikuláš </a:t>
            </a:r>
            <a:r>
              <a:rPr lang="cs-CZ" sz="3600" b="1" dirty="0" err="1"/>
              <a:t>Ruthard</a:t>
            </a:r>
            <a:r>
              <a:rPr lang="cs-CZ" sz="3600" b="1" dirty="0"/>
              <a:t> z Malešova (?–1576</a:t>
            </a:r>
            <a:r>
              <a:rPr lang="cs-CZ" sz="3600" b="1" dirty="0" smtClean="0"/>
              <a:t>)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15982" y="1922929"/>
            <a:ext cx="74491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/>
              <a:t>učil se u </a:t>
            </a:r>
            <a:r>
              <a:rPr lang="cs-CZ" sz="2800" dirty="0" smtClean="0"/>
              <a:t>Pernštejnů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 </a:t>
            </a:r>
            <a:r>
              <a:rPr lang="cs-CZ" sz="2800" dirty="0"/>
              <a:t>pak působil především v Chlumu u </a:t>
            </a:r>
            <a:r>
              <a:rPr lang="cs-CZ" sz="2800" dirty="0" smtClean="0"/>
              <a:t>Třeboně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Založil zde celou rybniční soustavu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 postavil rybníky: </a:t>
            </a:r>
            <a:r>
              <a:rPr lang="cs-CZ" sz="2800" dirty="0"/>
              <a:t>Hejtman, Staňkov- odtok vysekaný ve skále, Nový </a:t>
            </a:r>
            <a:r>
              <a:rPr lang="cs-CZ" sz="2800" dirty="0" err="1"/>
              <a:t>Kanclíř</a:t>
            </a:r>
            <a:r>
              <a:rPr lang="cs-CZ" sz="2800" dirty="0"/>
              <a:t>, Nové jezero</a:t>
            </a:r>
            <a:r>
              <a:rPr lang="cs-CZ" sz="2800" dirty="0" smtClean="0"/>
              <a:t>)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Následně byl vystřídán J. </a:t>
            </a:r>
            <a:r>
              <a:rPr lang="cs-CZ" sz="2800" dirty="0" err="1" smtClean="0"/>
              <a:t>krčínem</a:t>
            </a:r>
            <a:r>
              <a:rPr lang="cs-CZ" sz="2800" dirty="0" smtClean="0"/>
              <a:t>, který jeho osobnost v rybníkářství zastínil</a:t>
            </a:r>
            <a:endParaRPr lang="cs-CZ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07005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ilém z Pernštejna – Epochaplus.c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6" y="1870481"/>
            <a:ext cx="4341352" cy="485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Vilém z Rožmberka(1535-1595) </a:t>
            </a:r>
            <a:endParaRPr lang="cs-CZ" b="1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98570" y="2926080"/>
            <a:ext cx="710619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 smtClean="0"/>
              <a:t>Nejvyšší purkrabí a český místokrál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 smtClean="0"/>
              <a:t>Velmi podporoval budování rybníků v Čechách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 smtClean="0"/>
              <a:t>Podpořil výstavbu rybníků Svět a </a:t>
            </a:r>
            <a:r>
              <a:rPr lang="cs-CZ" sz="2800" dirty="0" err="1" smtClean="0"/>
              <a:t>Rožumberk</a:t>
            </a:r>
            <a:endParaRPr lang="cs-CZ" sz="28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 smtClean="0"/>
              <a:t>Neměl dědice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2800" dirty="0" smtClean="0"/>
              <a:t>Po jeho smrti převzal panství jeho bratr Petr Vok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45458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70268" y="612382"/>
            <a:ext cx="7175863" cy="16002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latin typeface="+mn-lt"/>
              </a:rPr>
              <a:t>Jan Skála z Doubravy a Hradiště (1486-1553)</a:t>
            </a:r>
            <a:endParaRPr lang="cs-CZ" sz="4000" dirty="0">
              <a:latin typeface="+mn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16137" y="2534194"/>
            <a:ext cx="6884126" cy="3997235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sepsal pět </a:t>
            </a:r>
            <a:r>
              <a:rPr lang="cs-CZ" sz="2800" dirty="0"/>
              <a:t>knih o rybnících a přirozenosti ryb v nich </a:t>
            </a:r>
            <a:r>
              <a:rPr lang="cs-CZ" sz="2800" dirty="0" smtClean="0"/>
              <a:t>žijících</a:t>
            </a:r>
            <a:endParaRPr lang="cs-CZ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založil Dubraviovu metodu </a:t>
            </a:r>
            <a:r>
              <a:rPr lang="cs-CZ" sz="2800" dirty="0"/>
              <a:t>výtěru </a:t>
            </a:r>
            <a:r>
              <a:rPr lang="cs-CZ" sz="2800" dirty="0" smtClean="0"/>
              <a:t>kapra (poloumělý výtěr)</a:t>
            </a:r>
            <a:endParaRPr lang="cs-CZ" sz="2800" dirty="0"/>
          </a:p>
          <a:p>
            <a:endParaRPr lang="cs-CZ" dirty="0"/>
          </a:p>
        </p:txBody>
      </p:sp>
      <p:pic>
        <p:nvPicPr>
          <p:cNvPr id="7" name="Picture 2" descr="PamátkoPin.cz - Jan Dubravi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6" y="483326"/>
            <a:ext cx="4536077" cy="604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979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38200" y="169182"/>
            <a:ext cx="10515600" cy="1150167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Jakub </a:t>
            </a:r>
            <a:r>
              <a:rPr lang="cs-CZ" b="1" dirty="0" err="1" smtClean="0">
                <a:latin typeface="+mn-lt"/>
              </a:rPr>
              <a:t>Krčín</a:t>
            </a:r>
            <a:r>
              <a:rPr lang="cs-CZ" b="1" dirty="0" smtClean="0">
                <a:latin typeface="+mn-lt"/>
              </a:rPr>
              <a:t> z </a:t>
            </a:r>
            <a:r>
              <a:rPr lang="cs-CZ" b="1" dirty="0" err="1" smtClean="0">
                <a:latin typeface="+mn-lt"/>
              </a:rPr>
              <a:t>Jelčan</a:t>
            </a:r>
            <a:r>
              <a:rPr lang="cs-CZ" b="1" dirty="0" smtClean="0">
                <a:latin typeface="+mn-lt"/>
              </a:rPr>
              <a:t> a Sedlčan </a:t>
            </a:r>
            <a:r>
              <a:rPr lang="cs-CZ" b="1" dirty="0">
                <a:latin typeface="+mn-lt"/>
              </a:rPr>
              <a:t>(1535-1604)</a:t>
            </a:r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445829" y="1549218"/>
            <a:ext cx="3907971" cy="5217342"/>
          </a:xfrm>
          <a:prstGeom prst="rect">
            <a:avLst/>
          </a:prstGeom>
        </p:spPr>
      </p:pic>
      <p:pic>
        <p:nvPicPr>
          <p:cNvPr id="10" name="Zástupný symbol pro obsah 9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90969" y="1620511"/>
            <a:ext cx="4899934" cy="514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972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5617" y="248194"/>
            <a:ext cx="10515600" cy="1123406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Jakub </a:t>
            </a:r>
            <a:r>
              <a:rPr lang="cs-CZ" b="1" dirty="0" err="1" smtClean="0">
                <a:latin typeface="+mn-lt"/>
              </a:rPr>
              <a:t>Krčín</a:t>
            </a:r>
            <a:r>
              <a:rPr lang="cs-CZ" b="1" dirty="0" smtClean="0">
                <a:latin typeface="+mn-lt"/>
              </a:rPr>
              <a:t> z </a:t>
            </a:r>
            <a:r>
              <a:rPr lang="cs-CZ" b="1" dirty="0" err="1" smtClean="0">
                <a:latin typeface="+mn-lt"/>
              </a:rPr>
              <a:t>Jelčan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5943" y="1554480"/>
            <a:ext cx="11808823" cy="513370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3200" dirty="0" smtClean="0"/>
              <a:t>1562 purkrabím na Krumlově- výstavba rybníků na </a:t>
            </a:r>
            <a:r>
              <a:rPr lang="cs-CZ" sz="3200" dirty="0" err="1" smtClean="0"/>
              <a:t>Krumlovku</a:t>
            </a:r>
            <a:r>
              <a:rPr lang="cs-CZ" sz="3200" dirty="0" smtClean="0"/>
              <a:t> a </a:t>
            </a:r>
            <a:r>
              <a:rPr lang="cs-CZ" sz="3200" dirty="0" err="1" smtClean="0"/>
              <a:t>Netolicku</a:t>
            </a:r>
            <a:endParaRPr lang="cs-CZ" sz="32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3200" dirty="0" smtClean="0"/>
              <a:t>1569 Regentem všech rožmberských panství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3200" dirty="0" smtClean="0"/>
              <a:t>1571 rybník Svět, Spolský, Potěšil, Opatovický, Dvořiště, </a:t>
            </a:r>
            <a:r>
              <a:rPr lang="cs-CZ" sz="3200" dirty="0" err="1" smtClean="0"/>
              <a:t>Zablatský</a:t>
            </a:r>
            <a:r>
              <a:rPr lang="cs-CZ" sz="3200" dirty="0" smtClean="0"/>
              <a:t>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3200" dirty="0" smtClean="0">
                <a:solidFill>
                  <a:srgbClr val="FF0000"/>
                </a:solidFill>
              </a:rPr>
              <a:t>14km Nová řeka zabraňuje povodním na rybníku </a:t>
            </a:r>
            <a:r>
              <a:rPr lang="cs-CZ" sz="3200" dirty="0" err="1" smtClean="0">
                <a:solidFill>
                  <a:srgbClr val="FF0000"/>
                </a:solidFill>
              </a:rPr>
              <a:t>Rožumberk</a:t>
            </a:r>
            <a:r>
              <a:rPr lang="cs-CZ" sz="3200" dirty="0" smtClean="0">
                <a:solidFill>
                  <a:srgbClr val="FF0000"/>
                </a:solidFill>
              </a:rPr>
              <a:t>- odvádí přebytečnou vodu z Lužnice do Nežárky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3200" dirty="0" smtClean="0">
                <a:solidFill>
                  <a:srgbClr val="FF0000"/>
                </a:solidFill>
              </a:rPr>
              <a:t>1584 Rybník </a:t>
            </a:r>
            <a:r>
              <a:rPr lang="cs-CZ" sz="3200" dirty="0" err="1" smtClean="0">
                <a:solidFill>
                  <a:srgbClr val="FF0000"/>
                </a:solidFill>
              </a:rPr>
              <a:t>Rožumberk</a:t>
            </a:r>
            <a:endParaRPr lang="cs-CZ" sz="3200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3200" dirty="0" smtClean="0"/>
              <a:t>Nesnášel se s Petrem Vokem, sloužil jen jeho bratru Vilémovi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3200" dirty="0" smtClean="0"/>
              <a:t>Neměl Dědice, 2krát ženatý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67139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Velké nepokoje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Kvůli výstavbě rybníků často docházelo ke stěhování celých vesnic a zaplavování území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 velkým budováním i narůstala robota poddaných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Lidé už kapra na jídelníčku nechtěli v takové míře</a:t>
            </a:r>
          </a:p>
        </p:txBody>
      </p:sp>
    </p:spTree>
    <p:extLst>
      <p:ext uri="{BB962C8B-B14F-4D97-AF65-F5344CB8AC3E}">
        <p14:creationId xmlns:p14="http://schemas.microsoft.com/office/powerpoint/2010/main" val="1892273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38200" y="287383"/>
            <a:ext cx="10515600" cy="114953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cs-CZ" b="1" dirty="0">
                <a:latin typeface="+mn-lt"/>
              </a:rPr>
              <a:t>Konec zlatého věku rybníkářství </a:t>
            </a:r>
            <a:r>
              <a:rPr lang="cs-CZ" b="1" dirty="0" err="1" smtClean="0">
                <a:latin typeface="+mn-lt"/>
              </a:rPr>
              <a:t>čechách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38200" y="1829300"/>
            <a:ext cx="10382794" cy="45715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Po smrti </a:t>
            </a:r>
            <a:r>
              <a:rPr lang="cs-CZ" b="1" dirty="0" err="1" smtClean="0"/>
              <a:t>Krčína</a:t>
            </a:r>
            <a:r>
              <a:rPr lang="cs-CZ" b="1" dirty="0" smtClean="0"/>
              <a:t> dochází k úpadku rybníkářství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Ryby ztrácí na ceně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Dochází ke </a:t>
            </a:r>
            <a:r>
              <a:rPr lang="cs-CZ" b="1" dirty="0" err="1" smtClean="0"/>
              <a:t>znovunavracení</a:t>
            </a:r>
            <a:r>
              <a:rPr lang="cs-CZ" b="1" dirty="0" smtClean="0"/>
              <a:t> orné půdy (vysoušení a zavážení rybníků)</a:t>
            </a:r>
            <a:endParaRPr lang="cs-CZ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it-IT" b="1" dirty="0" smtClean="0"/>
              <a:t>1786 </a:t>
            </a:r>
            <a:r>
              <a:rPr lang="it-IT" b="1" dirty="0"/>
              <a:t>– 76 816 ha</a:t>
            </a:r>
            <a:r>
              <a:rPr lang="cs-CZ" b="1" dirty="0"/>
              <a:t>               </a:t>
            </a:r>
            <a:r>
              <a:rPr lang="it-IT" b="1" dirty="0"/>
              <a:t> 1840 – </a:t>
            </a:r>
            <a:r>
              <a:rPr lang="it-IT" b="1" dirty="0">
                <a:solidFill>
                  <a:srgbClr val="FF0000"/>
                </a:solidFill>
              </a:rPr>
              <a:t>35 414 ha </a:t>
            </a:r>
            <a:r>
              <a:rPr lang="it-IT" b="1" dirty="0"/>
              <a:t>rybníků.</a:t>
            </a:r>
            <a:endParaRPr lang="cs-CZ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rgbClr val="FF0000"/>
                </a:solidFill>
              </a:rPr>
              <a:t>18. století rušení celých rybničních </a:t>
            </a:r>
            <a:r>
              <a:rPr lang="cs-CZ" b="1" dirty="0" smtClean="0">
                <a:solidFill>
                  <a:srgbClr val="FF0000"/>
                </a:solidFill>
              </a:rPr>
              <a:t>soustav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/>
              <a:t>Rybníky byli obhájeny jen v Jižních </a:t>
            </a:r>
            <a:r>
              <a:rPr lang="cs-CZ" b="1" dirty="0" smtClean="0"/>
              <a:t>Čechách, protože zde byli vystavěny na neúrodných mokřadech</a:t>
            </a:r>
            <a:r>
              <a:rPr lang="cs-CZ" b="1" dirty="0"/>
              <a:t/>
            </a:r>
            <a:br>
              <a:rPr lang="cs-CZ" b="1" dirty="0"/>
            </a:br>
            <a:r>
              <a:rPr lang="cs-CZ" b="1" dirty="0">
                <a:solidFill>
                  <a:srgbClr val="FF0000"/>
                </a:solidFill>
              </a:rPr>
              <a:t/>
            </a:r>
            <a:br>
              <a:rPr lang="cs-CZ" b="1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3814353" y="3801542"/>
            <a:ext cx="927464" cy="4180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3110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2. Polovina 20. století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Znovu stoupá poptávka po rybách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Šlechta začíná rybníky obhospodařovat nebo pronajímat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Dochází k revoluční intenzifikaci v chovu kapra (přikrmování, vápnění a hnojení rybníků)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Prvním průkopníkem ve výživě kapra je </a:t>
            </a:r>
            <a:r>
              <a:rPr lang="cs-CZ" b="1" dirty="0" smtClean="0"/>
              <a:t>Josef Šusta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31650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Josef Šusta (1835 – 1914)</a:t>
            </a:r>
            <a:endParaRPr lang="cs-CZ" b="1" dirty="0"/>
          </a:p>
        </p:txBody>
      </p:sp>
      <p:pic>
        <p:nvPicPr>
          <p:cNvPr id="2050" name="Picture 2" descr="Josef Šusta (rybníkář) – Wikipedi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47" y="1877804"/>
            <a:ext cx="3831119" cy="485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tec českého kapra (2001) | Galerie - Z filmu | ČSFD.c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381" y="1877804"/>
            <a:ext cx="6634299" cy="498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7661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ýživa kapra a jeho družiny rybničné - Josef Šusta | Databáze kni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51" y="361723"/>
            <a:ext cx="3780456" cy="616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153989" y="627018"/>
            <a:ext cx="7341325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cs-CZ" sz="2800" dirty="0"/>
              <a:t>B</a:t>
            </a:r>
            <a:r>
              <a:rPr lang="cs-CZ" sz="2800" dirty="0" smtClean="0"/>
              <a:t>yl ředitelem </a:t>
            </a:r>
            <a:r>
              <a:rPr lang="cs-CZ" sz="2800" dirty="0"/>
              <a:t>třeboňského panství knížete Jana Adolfa </a:t>
            </a:r>
            <a:r>
              <a:rPr lang="cs-CZ" sz="2800" dirty="0" smtClean="0"/>
              <a:t>II.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cs-CZ" sz="2800" dirty="0" smtClean="0"/>
              <a:t>Ovlivnil rybářství v celé Evropě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cs-CZ" sz="2800" dirty="0" smtClean="0"/>
              <a:t>Sepsal knihu Výživa kapra a jeho družiny rybničné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cs-CZ" sz="2800" dirty="0" err="1" smtClean="0"/>
              <a:t>Zjsistil</a:t>
            </a:r>
            <a:r>
              <a:rPr lang="cs-CZ" sz="2800" dirty="0" smtClean="0"/>
              <a:t> čím se kapr doopravdy živí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cs-CZ" sz="2800" dirty="0" smtClean="0"/>
              <a:t>Začal dovážet nepůvodní druhy ryb (Síha marénu, okounka pstruhového, pstruha duhového)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cs-CZ" sz="2800" dirty="0" smtClean="0"/>
              <a:t>Zasloužil se o rozvoj chovů candáta obecného a síha marény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1718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https://image.pmgstatic.com/cache/resized/w663/files/images/film/photos/159/420/159420222_dbe1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989" y="45768"/>
            <a:ext cx="9033805" cy="677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0" y="457200"/>
            <a:ext cx="2857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900" b="0" i="0" u="none" strike="noStrike" cap="none" normalizeH="0" baseline="0" smtClean="0">
                <a:ln>
                  <a:noFill/>
                </a:ln>
                <a:solidFill>
                  <a:srgbClr val="4EBEA9"/>
                </a:solidFill>
                <a:effectLst/>
                <a:latin typeface="AT Open Sans"/>
              </a:rPr>
              <a:t/>
            </a:r>
            <a:br>
              <a:rPr kumimoji="0" lang="cs-CZ" altLang="cs-CZ" sz="900" b="0" i="0" u="none" strike="noStrike" cap="none" normalizeH="0" baseline="0" smtClean="0">
                <a:ln>
                  <a:noFill/>
                </a:ln>
                <a:solidFill>
                  <a:srgbClr val="4EBEA9"/>
                </a:solidFill>
                <a:effectLst/>
                <a:latin typeface="AT Open Sans"/>
              </a:rPr>
            </a:b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8" name="Picture 12" descr="https://content.aimatch.com/default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763" y="-26717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4" descr="ČSFD Web | App Store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4678363" y="1349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15" descr="ČSFD Web | Google Play">
            <a:hlinkClick r:id="rId6"/>
          </p:cNvPr>
          <p:cNvSpPr>
            <a:spLocks noChangeAspect="1" noChangeArrowheads="1"/>
          </p:cNvSpPr>
          <p:nvPr/>
        </p:nvSpPr>
        <p:spPr bwMode="auto">
          <a:xfrm>
            <a:off x="4783138" y="1349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42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59" y="156120"/>
            <a:ext cx="10515600" cy="1325563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>
                <a:latin typeface="+mn-lt"/>
              </a:rPr>
              <a:t>Úpadek a vzestup rybníkářství ve 20. století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1257" y="1825623"/>
            <a:ext cx="11639005" cy="481030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První světová válka (</a:t>
            </a:r>
            <a:r>
              <a:rPr lang="cs-CZ" dirty="0"/>
              <a:t>28. 7. 1914 – 11. 11. </a:t>
            </a:r>
            <a:r>
              <a:rPr lang="cs-CZ" dirty="0" smtClean="0"/>
              <a:t>1918)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Druhá světová válka (</a:t>
            </a:r>
            <a:r>
              <a:rPr lang="cs-CZ" dirty="0"/>
              <a:t>1. 9. 1939 – 2. 9. </a:t>
            </a:r>
            <a:r>
              <a:rPr lang="cs-CZ" dirty="0" smtClean="0"/>
              <a:t>1945)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Obě války měly nežádoucí vliv na rybníkářství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Došlo k poškození velké části rybníků a pozastavení chovů </a:t>
            </a:r>
            <a:r>
              <a:rPr lang="cs-CZ" dirty="0" err="1" smtClean="0"/>
              <a:t>téměr</a:t>
            </a:r>
            <a:r>
              <a:rPr lang="cs-CZ" dirty="0" smtClean="0"/>
              <a:t> po celém českém </a:t>
            </a:r>
            <a:r>
              <a:rPr lang="cs-CZ" dirty="0" err="1" smtClean="0"/>
              <a:t>uzemí</a:t>
            </a: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K oživení dochází až v kolem roku 1950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N</a:t>
            </a:r>
            <a:r>
              <a:rPr lang="cs-CZ" dirty="0" smtClean="0"/>
              <a:t>ásledně rybníkářství posiluje každých deset let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dnešní době ČR disponuje rybníky o rozloze 52 000 ha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Od roku 2000 se v ČR vyprodukuje zhruba 20 000 t ryb každý rok (zhruba 90% je kapr)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980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Výstava Historické fotografie výlovů rybníků - Národní zemědělské muzeum,  s. p. 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9180"/>
            <a:ext cx="6283235" cy="418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www.nzm.cz/file/800a410e32629ec80277e49bd5402716/4551/17%20Opatovick%C3%BD%20r.%20p%C5%99elom%2019.%20a%2020.%20sto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235" y="2169180"/>
            <a:ext cx="5923695" cy="418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Historie rybníkářství</a:t>
            </a:r>
            <a:endParaRPr lang="cs-CZ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59758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561703" y="496388"/>
            <a:ext cx="10946674" cy="590441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bg1"/>
                </a:solidFill>
                <a:hlinkClick r:id="rId2"/>
              </a:rPr>
              <a:t>https://www.cz-ryby.cz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820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01040" y="1695046"/>
            <a:ext cx="86040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dirty="0" smtClean="0"/>
              <a:t>Obrázky:</a:t>
            </a:r>
          </a:p>
          <a:p>
            <a:pPr algn="just"/>
            <a:r>
              <a:rPr lang="cs-CZ" sz="2000" dirty="0"/>
              <a:t>https://www.nzm.cz/pro-media/tiskove-zpravy/tiskove-zpravy-narodniho-zemedelskeho-muzea-2018/vystava-o-vylovech-rybniku-na-ohrade-tiskova-zprava#gallery-2</a:t>
            </a:r>
            <a:endParaRPr lang="cs-CZ" sz="2000" dirty="0" smtClean="0"/>
          </a:p>
          <a:p>
            <a:pPr algn="just"/>
            <a:r>
              <a:rPr lang="cs-CZ" sz="2000" dirty="0"/>
              <a:t>https://www.nzm.cz/pro-media/tiskove-zpravy/tiskove-zpravy-narodniho-zemedelskeho-muzea-2018/vystava-o-vylovech-rybniku-na-ohrade-tiskova-zprava</a:t>
            </a:r>
            <a:endParaRPr lang="cs-CZ" sz="2000" dirty="0" smtClean="0"/>
          </a:p>
          <a:p>
            <a:pPr algn="just"/>
            <a:r>
              <a:rPr lang="cs-CZ" sz="2000" dirty="0" smtClean="0"/>
              <a:t>https</a:t>
            </a:r>
            <a:r>
              <a:rPr lang="cs-CZ" sz="2000" dirty="0"/>
              <a:t>://cs.wikipedia.org/wiki/</a:t>
            </a:r>
            <a:r>
              <a:rPr lang="cs-CZ" sz="2000" dirty="0" err="1"/>
              <a:t>Josef_Šusta</a:t>
            </a:r>
            <a:r>
              <a:rPr lang="cs-CZ" sz="2000" dirty="0"/>
              <a:t>_(rybníkář</a:t>
            </a:r>
            <a:r>
              <a:rPr lang="cs-CZ" sz="2000" dirty="0" smtClean="0"/>
              <a:t>)</a:t>
            </a:r>
          </a:p>
          <a:p>
            <a:pPr algn="just"/>
            <a:r>
              <a:rPr lang="cs-CZ" sz="2000" dirty="0"/>
              <a:t>https://www.csfd.cz/film/397917-otec-ceskeho-kapra/galerie/</a:t>
            </a:r>
            <a:endParaRPr lang="cs-CZ" sz="2000" dirty="0" smtClean="0"/>
          </a:p>
          <a:p>
            <a:pPr algn="just"/>
            <a:r>
              <a:rPr lang="cs-CZ" sz="2000" dirty="0" smtClean="0"/>
              <a:t>http://www.dilarozmberku.12-web.cz/a-5-stepanek-netolicky.html</a:t>
            </a:r>
          </a:p>
          <a:p>
            <a:pPr algn="just"/>
            <a:r>
              <a:rPr lang="cs-CZ" sz="2000" dirty="0" smtClean="0"/>
              <a:t>https://dvojka.rozhlas.cz/326-schuzka-jakub-krcin-z-jelcan-clovek-nerudny-a-mracny-jen-na-rybniky-laskav-7939612</a:t>
            </a:r>
          </a:p>
          <a:p>
            <a:pPr algn="just"/>
            <a:r>
              <a:rPr lang="cs-CZ" sz="2000" dirty="0" smtClean="0"/>
              <a:t>https://epochaplus.cz/tag/vilem-z-pernstejna/</a:t>
            </a:r>
          </a:p>
          <a:p>
            <a:pPr algn="just"/>
            <a:r>
              <a:rPr lang="cs-CZ" sz="2000" dirty="0" smtClean="0"/>
              <a:t>https://epochaplus.cz/vilem-ii-z-pernstejna-zbohatl-na-chovu-kapru/</a:t>
            </a:r>
          </a:p>
          <a:p>
            <a:pPr algn="just"/>
            <a:r>
              <a:rPr lang="cs-CZ" sz="2000" dirty="0"/>
              <a:t>https://www.gpedia.com/</a:t>
            </a:r>
            <a:r>
              <a:rPr lang="cs-CZ" sz="2000" dirty="0" err="1"/>
              <a:t>cs</a:t>
            </a:r>
            <a:r>
              <a:rPr lang="cs-CZ" sz="2000" dirty="0"/>
              <a:t>/m/</a:t>
            </a:r>
            <a:r>
              <a:rPr lang="cs-CZ" sz="2000" dirty="0" err="1"/>
              <a:t>gpedia</a:t>
            </a:r>
            <a:r>
              <a:rPr lang="cs-CZ" sz="2000" dirty="0"/>
              <a:t>/</a:t>
            </a:r>
            <a:r>
              <a:rPr lang="cs-CZ" sz="2000" dirty="0" err="1"/>
              <a:t>Mikuláš_Ruthard_z_Malešova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05840" y="679269"/>
            <a:ext cx="7994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Zdroje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5419615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2325</TotalTime>
  <Words>922</Words>
  <Application>Microsoft Office PowerPoint</Application>
  <PresentationFormat>Širokoúhlá obrazovka</PresentationFormat>
  <Paragraphs>104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7" baseType="lpstr">
      <vt:lpstr>Arial</vt:lpstr>
      <vt:lpstr>AT Open Sans</vt:lpstr>
      <vt:lpstr>Calibri</vt:lpstr>
      <vt:lpstr>Calibri Light</vt:lpstr>
      <vt:lpstr>Wingdings</vt:lpstr>
      <vt:lpstr>Motiv Office</vt:lpstr>
      <vt:lpstr>První zmínky o rybnících</vt:lpstr>
      <vt:lpstr>Rozkvět rybníkářství v Čechách a na Moravě</vt:lpstr>
      <vt:lpstr>Prezentace aplikace PowerPoint</vt:lpstr>
      <vt:lpstr>Štěpánek Netolický  (1460 – 1539)</vt:lpstr>
      <vt:lpstr>Revoluce v chovu kapra</vt:lpstr>
      <vt:lpstr>Prezentace aplikace PowerPoint</vt:lpstr>
      <vt:lpstr>Prezentace aplikace PowerPoint</vt:lpstr>
      <vt:lpstr>Vilém z Rožmberka(1535-1595) </vt:lpstr>
      <vt:lpstr>Jan Skála z Doubravy a Hradiště (1486-1553)</vt:lpstr>
      <vt:lpstr>Jakub Krčín z Jelčan a Sedlčan (1535-1604)</vt:lpstr>
      <vt:lpstr>Jakub Krčín z Jelčan</vt:lpstr>
      <vt:lpstr>Velké nepokoje</vt:lpstr>
      <vt:lpstr>Konec zlatého věku rybníkářství čechách</vt:lpstr>
      <vt:lpstr>2. Polovina 20. století</vt:lpstr>
      <vt:lpstr>Josef Šusta (1835 – 1914)</vt:lpstr>
      <vt:lpstr>Prezentace aplikace PowerPoint</vt:lpstr>
      <vt:lpstr>Prezentace aplikace PowerPoint</vt:lpstr>
      <vt:lpstr>Úpadek a vzestup rybníkářství ve 20. století</vt:lpstr>
      <vt:lpstr>Historie rybníkářství</vt:lpstr>
      <vt:lpstr>Prezentace aplikace PowerPoint</vt:lpstr>
      <vt:lpstr>Prezentace aplikace PowerPoint</vt:lpstr>
    </vt:vector>
  </TitlesOfParts>
  <Company>ssrv.cz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ssrv.cz</dc:creator>
  <cp:lastModifiedBy>ssrv.cz</cp:lastModifiedBy>
  <cp:revision>33</cp:revision>
  <dcterms:created xsi:type="dcterms:W3CDTF">2022-02-05T20:09:27Z</dcterms:created>
  <dcterms:modified xsi:type="dcterms:W3CDTF">2022-04-28T08:37:22Z</dcterms:modified>
</cp:coreProperties>
</file>